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747" r:id="rId2"/>
  </p:sldMasterIdLst>
  <p:notesMasterIdLst>
    <p:notesMasterId r:id="rId19"/>
  </p:notesMasterIdLst>
  <p:handoutMasterIdLst>
    <p:handoutMasterId r:id="rId20"/>
  </p:handoutMasterIdLst>
  <p:sldIdLst>
    <p:sldId id="256" r:id="rId3"/>
    <p:sldId id="294" r:id="rId4"/>
    <p:sldId id="303" r:id="rId5"/>
    <p:sldId id="299" r:id="rId6"/>
    <p:sldId id="302" r:id="rId7"/>
    <p:sldId id="295" r:id="rId8"/>
    <p:sldId id="293" r:id="rId9"/>
    <p:sldId id="304" r:id="rId10"/>
    <p:sldId id="297" r:id="rId11"/>
    <p:sldId id="307" r:id="rId12"/>
    <p:sldId id="306" r:id="rId13"/>
    <p:sldId id="305" r:id="rId14"/>
    <p:sldId id="300" r:id="rId15"/>
    <p:sldId id="282" r:id="rId16"/>
    <p:sldId id="258" r:id="rId17"/>
    <p:sldId id="288" r:id="rId18"/>
  </p:sldIdLst>
  <p:sldSz cx="9144000" cy="6858000" type="screen4x3"/>
  <p:notesSz cx="7010400" cy="9236075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CC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62478" autoAdjust="0"/>
  </p:normalViewPr>
  <p:slideViewPr>
    <p:cSldViewPr>
      <p:cViewPr varScale="1">
        <p:scale>
          <a:sx n="41" d="100"/>
          <a:sy n="41" d="100"/>
        </p:scale>
        <p:origin x="-213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0" d="100"/>
          <a:sy n="30" d="100"/>
        </p:scale>
        <p:origin x="-1182" y="-90"/>
      </p:cViewPr>
      <p:guideLst>
        <p:guide orient="horz" pos="2909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I:\Abandonment\Exported%20well%20lists\MASTER%20DATA%20JUNE%20201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I:\Abandonment\Exported%20well%20lists\MASTER%20DATA%20JUNE%202015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I:\Abandonment\Exported%20well%20lists\MASTER%20DATA%20JUNE%20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pivotSource>
    <c:name>[MASTER DATA JUNE 2015.xlsx]Sheet1!PivotTable1</c:name>
    <c:fmtId val="3"/>
  </c:pivotSource>
  <c:chart>
    <c:autoTitleDeleted val="0"/>
    <c:pivotFmts>
      <c:pivotFmt>
        <c:idx val="0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1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2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3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4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5"/>
      </c:pivotFmt>
      <c:pivotFmt>
        <c:idx val="6"/>
      </c:pivotFmt>
      <c:pivotFmt>
        <c:idx val="7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8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9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10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</c:dLbl>
      </c:pivotFmt>
    </c:pivotFmts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Sheet1!$B$3:$B$4</c:f>
              <c:strCache>
                <c:ptCount val="1"/>
                <c:pt idx="0">
                  <c:v>Compliant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Sheet1!$A$5:$A$8</c:f>
              <c:strCache>
                <c:ptCount val="3"/>
                <c:pt idx="0">
                  <c:v>Low</c:v>
                </c:pt>
                <c:pt idx="1">
                  <c:v>Medium</c:v>
                </c:pt>
                <c:pt idx="2">
                  <c:v>Not Reported</c:v>
                </c:pt>
              </c:strCache>
            </c:strRef>
          </c:cat>
          <c:val>
            <c:numRef>
              <c:f>Sheet1!$B$5:$B$8</c:f>
              <c:numCache>
                <c:formatCode>General</c:formatCode>
                <c:ptCount val="3"/>
                <c:pt idx="2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Sheet1!$C$3:$C$4</c:f>
              <c:strCache>
                <c:ptCount val="1"/>
                <c:pt idx="0">
                  <c:v>Non Compliant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Sheet1!$A$5:$A$8</c:f>
              <c:strCache>
                <c:ptCount val="3"/>
                <c:pt idx="0">
                  <c:v>Low</c:v>
                </c:pt>
                <c:pt idx="1">
                  <c:v>Medium</c:v>
                </c:pt>
                <c:pt idx="2">
                  <c:v>Not Reported</c:v>
                </c:pt>
              </c:strCache>
            </c:strRef>
          </c:cat>
          <c:val>
            <c:numRef>
              <c:f>Sheet1!$C$5:$C$8</c:f>
              <c:numCache>
                <c:formatCode>General</c:formatCode>
                <c:ptCount val="3"/>
                <c:pt idx="0">
                  <c:v>3</c:v>
                </c:pt>
                <c:pt idx="1">
                  <c:v>27</c:v>
                </c:pt>
                <c:pt idx="2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414976"/>
        <c:axId val="38424960"/>
        <c:axId val="0"/>
      </c:bar3DChart>
      <c:catAx>
        <c:axId val="384149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8424960"/>
        <c:crosses val="autoZero"/>
        <c:auto val="1"/>
        <c:lblAlgn val="ctr"/>
        <c:lblOffset val="100"/>
        <c:noMultiLvlLbl val="0"/>
      </c:catAx>
      <c:valAx>
        <c:axId val="384249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84149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409776902887135"/>
          <c:y val="0.28183143773694957"/>
          <c:w val="0.20923556430446194"/>
          <c:h val="0.37152194517352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pivotSource>
    <c:name>[MASTER DATA JUNE 2015.xlsx]Non-compliant by type!PivotTable1</c:name>
    <c:fmtId val="4"/>
  </c:pivotSource>
  <c:chart>
    <c:autoTitleDeleted val="1"/>
    <c:pivotFmts>
      <c:pivotFmt>
        <c:idx val="0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1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2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3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4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5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6"/>
        <c:marker>
          <c:symbol val="none"/>
        </c:marker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7"/>
      </c:pivotFmt>
      <c:pivotFmt>
        <c:idx val="8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9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</c:dLbl>
      </c:pivotFmt>
    </c:pivotFmts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'Non-compliant by type'!$B$4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'Non-compliant by type'!$A$5:$A$10</c:f>
              <c:strCache>
                <c:ptCount val="5"/>
                <c:pt idx="0">
                  <c:v>Suspension not reported </c:v>
                </c:pt>
                <c:pt idx="1">
                  <c:v>Suspension not reported\Inactive &gt;10 yrs</c:v>
                </c:pt>
                <c:pt idx="2">
                  <c:v>Downhole \Inactive&gt;10 yrs\Inspectionoverdue</c:v>
                </c:pt>
                <c:pt idx="3">
                  <c:v>Downhole\Inactive &gt;10 yrs</c:v>
                </c:pt>
                <c:pt idx="4">
                  <c:v>Inspection is overdue</c:v>
                </c:pt>
              </c:strCache>
            </c:strRef>
          </c:cat>
          <c:val>
            <c:numRef>
              <c:f>'Non-compliant by type'!$B$5:$B$10</c:f>
              <c:numCache>
                <c:formatCode>General</c:formatCode>
                <c:ptCount val="5"/>
                <c:pt idx="0">
                  <c:v>42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"/>
        <c:axId val="38759040"/>
        <c:axId val="39068032"/>
      </c:barChart>
      <c:catAx>
        <c:axId val="38759040"/>
        <c:scaling>
          <c:orientation val="maxMin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9068032"/>
        <c:crosses val="autoZero"/>
        <c:auto val="0"/>
        <c:lblAlgn val="ctr"/>
        <c:lblOffset val="100"/>
        <c:noMultiLvlLbl val="0"/>
      </c:catAx>
      <c:valAx>
        <c:axId val="39068032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87590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pivotSource>
    <c:name>[MASTER DATA JUNE 2015.xlsx]Area!PivotTable1</c:name>
    <c:fmtId val="5"/>
  </c:pivotSource>
  <c:chart>
    <c:autoTitleDeleted val="1"/>
    <c:pivotFmts>
      <c:pivotFmt>
        <c:idx val="0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1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2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3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4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5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6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7"/>
      </c:pivotFmt>
      <c:pivotFmt>
        <c:idx val="8"/>
        <c:dLbl>
          <c:idx val="0"/>
          <c:showLegendKey val="0"/>
          <c:showVal val="1"/>
          <c:showCatName val="0"/>
          <c:showSerName val="0"/>
          <c:showPercent val="0"/>
          <c:showBubbleSize val="0"/>
        </c:dLbl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</c:pivotFmts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Area!$B$4:$B$5</c:f>
              <c:strCache>
                <c:ptCount val="1"/>
                <c:pt idx="0">
                  <c:v>Medium</c:v>
                </c:pt>
              </c:strCache>
            </c:strRef>
          </c:tx>
          <c:invertIfNegative val="0"/>
          <c:cat>
            <c:strRef>
              <c:f>Area!$A$6:$A$10</c:f>
              <c:strCache>
                <c:ptCount val="4"/>
                <c:pt idx="0">
                  <c:v>BONNYVILLE</c:v>
                </c:pt>
                <c:pt idx="1">
                  <c:v>ST. ALBERT</c:v>
                </c:pt>
                <c:pt idx="2">
                  <c:v>RED DEER</c:v>
                </c:pt>
                <c:pt idx="3">
                  <c:v>MIDNAPORE</c:v>
                </c:pt>
              </c:strCache>
            </c:strRef>
          </c:cat>
          <c:val>
            <c:numRef>
              <c:f>Area!$B$6:$B$10</c:f>
              <c:numCache>
                <c:formatCode>General</c:formatCode>
                <c:ptCount val="4"/>
                <c:pt idx="0">
                  <c:v>24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Area!$C$4:$C$5</c:f>
              <c:strCache>
                <c:ptCount val="1"/>
                <c:pt idx="0">
                  <c:v>Not Reported</c:v>
                </c:pt>
              </c:strCache>
            </c:strRef>
          </c:tx>
          <c:invertIfNegative val="0"/>
          <c:cat>
            <c:strRef>
              <c:f>Area!$A$6:$A$10</c:f>
              <c:strCache>
                <c:ptCount val="4"/>
                <c:pt idx="0">
                  <c:v>BONNYVILLE</c:v>
                </c:pt>
                <c:pt idx="1">
                  <c:v>ST. ALBERT</c:v>
                </c:pt>
                <c:pt idx="2">
                  <c:v>RED DEER</c:v>
                </c:pt>
                <c:pt idx="3">
                  <c:v>MIDNAPORE</c:v>
                </c:pt>
              </c:strCache>
            </c:strRef>
          </c:cat>
          <c:val>
            <c:numRef>
              <c:f>Area!$C$6:$C$10</c:f>
              <c:numCache>
                <c:formatCode>General</c:formatCode>
                <c:ptCount val="4"/>
                <c:pt idx="0">
                  <c:v>35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39090048"/>
        <c:axId val="39091584"/>
      </c:barChart>
      <c:catAx>
        <c:axId val="39090048"/>
        <c:scaling>
          <c:orientation val="maxMin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9091584"/>
        <c:crosses val="autoZero"/>
        <c:auto val="0"/>
        <c:lblAlgn val="ctr"/>
        <c:lblOffset val="100"/>
        <c:noMultiLvlLbl val="0"/>
      </c:catAx>
      <c:valAx>
        <c:axId val="39091584"/>
        <c:scaling>
          <c:orientation val="minMax"/>
        </c:scaling>
        <c:delete val="0"/>
        <c:axPos val="t"/>
        <c:majorGridlines/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3909004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image" Target="../media/image10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image" Target="../media/image1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937F86-17BC-4EBA-9416-67128D21E522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18ADA379-F238-471E-8064-C33C283D2C22}">
      <dgm:prSet phldrT="[Text]"/>
      <dgm:spPr/>
      <dgm:t>
        <a:bodyPr/>
        <a:lstStyle/>
        <a:p>
          <a:r>
            <a:rPr lang="en-CA" dirty="0" smtClean="0"/>
            <a:t>Lease </a:t>
          </a:r>
          <a:endParaRPr lang="en-CA" dirty="0"/>
        </a:p>
      </dgm:t>
    </dgm:pt>
    <dgm:pt modelId="{6CF237EA-FCE2-41FA-AFA6-9593B00F4AA9}" type="parTrans" cxnId="{F647439D-8353-4241-87FE-24F1DBB4EBD8}">
      <dgm:prSet/>
      <dgm:spPr/>
      <dgm:t>
        <a:bodyPr/>
        <a:lstStyle/>
        <a:p>
          <a:endParaRPr lang="en-CA"/>
        </a:p>
      </dgm:t>
    </dgm:pt>
    <dgm:pt modelId="{C3674BCB-C657-4764-ACAD-F0FC6E38E315}" type="sibTrans" cxnId="{F647439D-8353-4241-87FE-24F1DBB4EBD8}">
      <dgm:prSet/>
      <dgm:spPr/>
      <dgm:t>
        <a:bodyPr/>
        <a:lstStyle/>
        <a:p>
          <a:endParaRPr lang="en-CA"/>
        </a:p>
      </dgm:t>
    </dgm:pt>
    <dgm:pt modelId="{0B6F86AF-9758-4EFE-AEA7-47FBCE4441D7}">
      <dgm:prSet phldrT="[Text]"/>
      <dgm:spPr/>
      <dgm:t>
        <a:bodyPr/>
        <a:lstStyle/>
        <a:p>
          <a:r>
            <a:rPr lang="en-CA" dirty="0" smtClean="0"/>
            <a:t>Abandoned</a:t>
          </a:r>
          <a:endParaRPr lang="en-CA" dirty="0"/>
        </a:p>
      </dgm:t>
    </dgm:pt>
    <dgm:pt modelId="{B87DFE93-66CC-4960-8D85-0F045E98EC04}" type="parTrans" cxnId="{102AFA82-20F5-4EB2-B2D4-9231773DEDA7}">
      <dgm:prSet/>
      <dgm:spPr/>
      <dgm:t>
        <a:bodyPr/>
        <a:lstStyle/>
        <a:p>
          <a:endParaRPr lang="en-CA"/>
        </a:p>
      </dgm:t>
    </dgm:pt>
    <dgm:pt modelId="{AB9D2A66-FB57-4414-9A54-F56B01F76CFE}" type="sibTrans" cxnId="{102AFA82-20F5-4EB2-B2D4-9231773DEDA7}">
      <dgm:prSet/>
      <dgm:spPr/>
      <dgm:t>
        <a:bodyPr/>
        <a:lstStyle/>
        <a:p>
          <a:endParaRPr lang="en-CA"/>
        </a:p>
      </dgm:t>
    </dgm:pt>
    <dgm:pt modelId="{14F4CD74-7914-4076-B945-D7DA62CC4B44}">
      <dgm:prSet phldrT="[Text]"/>
      <dgm:spPr/>
      <dgm:t>
        <a:bodyPr/>
        <a:lstStyle/>
        <a:p>
          <a:r>
            <a:rPr lang="en-CA" dirty="0" smtClean="0"/>
            <a:t>Suspension</a:t>
          </a:r>
          <a:endParaRPr lang="en-CA" dirty="0"/>
        </a:p>
      </dgm:t>
    </dgm:pt>
    <dgm:pt modelId="{F4710FDE-5372-43E0-881D-C366C8D0CD4B}" type="parTrans" cxnId="{408D962A-B96D-42E0-BB70-0BC1BA5B9C0F}">
      <dgm:prSet/>
      <dgm:spPr/>
      <dgm:t>
        <a:bodyPr/>
        <a:lstStyle/>
        <a:p>
          <a:endParaRPr lang="en-CA"/>
        </a:p>
      </dgm:t>
    </dgm:pt>
    <dgm:pt modelId="{DBFA7F9A-B4C5-4F94-B018-9BF4687A4557}" type="sibTrans" cxnId="{408D962A-B96D-42E0-BB70-0BC1BA5B9C0F}">
      <dgm:prSet/>
      <dgm:spPr/>
      <dgm:t>
        <a:bodyPr/>
        <a:lstStyle/>
        <a:p>
          <a:endParaRPr lang="en-CA"/>
        </a:p>
      </dgm:t>
    </dgm:pt>
    <dgm:pt modelId="{E420D0B7-A5FB-42EB-A153-75668E2D55F5}">
      <dgm:prSet phldrT="[Text]"/>
      <dgm:spPr/>
      <dgm:t>
        <a:bodyPr/>
        <a:lstStyle/>
        <a:p>
          <a:r>
            <a:rPr lang="en-CA" dirty="0" smtClean="0"/>
            <a:t>Drilling</a:t>
          </a:r>
          <a:endParaRPr lang="en-CA" dirty="0"/>
        </a:p>
      </dgm:t>
    </dgm:pt>
    <dgm:pt modelId="{DE3F68A2-A2A6-47B6-BB80-CA4E3C0C30FF}" type="parTrans" cxnId="{B6E9658A-6DC6-4477-A0B2-21BEB95BBF85}">
      <dgm:prSet/>
      <dgm:spPr/>
      <dgm:t>
        <a:bodyPr/>
        <a:lstStyle/>
        <a:p>
          <a:endParaRPr lang="en-CA"/>
        </a:p>
      </dgm:t>
    </dgm:pt>
    <dgm:pt modelId="{3DDBF808-285A-4C60-A98D-65860ED09F03}" type="sibTrans" cxnId="{B6E9658A-6DC6-4477-A0B2-21BEB95BBF85}">
      <dgm:prSet/>
      <dgm:spPr/>
      <dgm:t>
        <a:bodyPr/>
        <a:lstStyle/>
        <a:p>
          <a:endParaRPr lang="en-CA"/>
        </a:p>
      </dgm:t>
    </dgm:pt>
    <dgm:pt modelId="{5D71BDA7-30C2-4A84-9D49-412D82DE9E71}">
      <dgm:prSet phldrT="[Text]"/>
      <dgm:spPr/>
      <dgm:t>
        <a:bodyPr/>
        <a:lstStyle/>
        <a:p>
          <a:r>
            <a:rPr lang="en-CA" dirty="0" smtClean="0"/>
            <a:t>Production</a:t>
          </a:r>
          <a:endParaRPr lang="en-CA" dirty="0"/>
        </a:p>
      </dgm:t>
    </dgm:pt>
    <dgm:pt modelId="{052A33E9-D698-4F15-96F9-490B8260194F}" type="parTrans" cxnId="{759D5CE6-A79D-4028-A22F-090E2B6A66DB}">
      <dgm:prSet/>
      <dgm:spPr/>
      <dgm:t>
        <a:bodyPr/>
        <a:lstStyle/>
        <a:p>
          <a:endParaRPr lang="en-CA"/>
        </a:p>
      </dgm:t>
    </dgm:pt>
    <dgm:pt modelId="{BD3B7048-84B2-4D2A-9926-C288202351F8}" type="sibTrans" cxnId="{759D5CE6-A79D-4028-A22F-090E2B6A66DB}">
      <dgm:prSet/>
      <dgm:spPr/>
      <dgm:t>
        <a:bodyPr/>
        <a:lstStyle/>
        <a:p>
          <a:endParaRPr lang="en-CA"/>
        </a:p>
      </dgm:t>
    </dgm:pt>
    <dgm:pt modelId="{07BCF5BE-7137-42A8-9D73-5D440529DA96}" type="pres">
      <dgm:prSet presAssocID="{CF937F86-17BC-4EBA-9416-67128D21E52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F358FDB1-EAF4-4C0E-9003-5DA56443A71F}" type="pres">
      <dgm:prSet presAssocID="{18ADA379-F238-471E-8064-C33C283D2C22}" presName="dummy" presStyleCnt="0"/>
      <dgm:spPr/>
    </dgm:pt>
    <dgm:pt modelId="{DEA68528-09E3-4C9A-8917-53E0C31ACD6A}" type="pres">
      <dgm:prSet presAssocID="{18ADA379-F238-471E-8064-C33C283D2C22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D319482-17D9-434C-BCC7-F2EA0D0A16B8}" type="pres">
      <dgm:prSet presAssocID="{C3674BCB-C657-4764-ACAD-F0FC6E38E315}" presName="sibTrans" presStyleLbl="node1" presStyleIdx="0" presStyleCnt="5"/>
      <dgm:spPr/>
      <dgm:t>
        <a:bodyPr/>
        <a:lstStyle/>
        <a:p>
          <a:endParaRPr lang="en-CA"/>
        </a:p>
      </dgm:t>
    </dgm:pt>
    <dgm:pt modelId="{D1609191-8849-4287-9BBD-B0CBAEFCBAFA}" type="pres">
      <dgm:prSet presAssocID="{E420D0B7-A5FB-42EB-A153-75668E2D55F5}" presName="dummy" presStyleCnt="0"/>
      <dgm:spPr/>
    </dgm:pt>
    <dgm:pt modelId="{B9CE5010-C1E4-4E7A-8C73-59DD356283A9}" type="pres">
      <dgm:prSet presAssocID="{E420D0B7-A5FB-42EB-A153-75668E2D55F5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F4C4F09-49E5-49B3-9F07-786FE4CC5091}" type="pres">
      <dgm:prSet presAssocID="{3DDBF808-285A-4C60-A98D-65860ED09F03}" presName="sibTrans" presStyleLbl="node1" presStyleIdx="1" presStyleCnt="5"/>
      <dgm:spPr/>
      <dgm:t>
        <a:bodyPr/>
        <a:lstStyle/>
        <a:p>
          <a:endParaRPr lang="en-CA"/>
        </a:p>
      </dgm:t>
    </dgm:pt>
    <dgm:pt modelId="{C4F47EF8-5C06-4C8B-8D67-7E199F45B94C}" type="pres">
      <dgm:prSet presAssocID="{5D71BDA7-30C2-4A84-9D49-412D82DE9E71}" presName="dummy" presStyleCnt="0"/>
      <dgm:spPr/>
    </dgm:pt>
    <dgm:pt modelId="{1A159671-64CC-4200-B8CD-50BC84083599}" type="pres">
      <dgm:prSet presAssocID="{5D71BDA7-30C2-4A84-9D49-412D82DE9E71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9148415-EC4E-4826-8896-AEED0D847A69}" type="pres">
      <dgm:prSet presAssocID="{BD3B7048-84B2-4D2A-9926-C288202351F8}" presName="sibTrans" presStyleLbl="node1" presStyleIdx="2" presStyleCnt="5"/>
      <dgm:spPr/>
      <dgm:t>
        <a:bodyPr/>
        <a:lstStyle/>
        <a:p>
          <a:endParaRPr lang="en-CA"/>
        </a:p>
      </dgm:t>
    </dgm:pt>
    <dgm:pt modelId="{549EF7D4-FDCD-467E-8A3D-9CC82701A5EF}" type="pres">
      <dgm:prSet presAssocID="{14F4CD74-7914-4076-B945-D7DA62CC4B44}" presName="dummy" presStyleCnt="0"/>
      <dgm:spPr/>
    </dgm:pt>
    <dgm:pt modelId="{413DEE1E-C3A7-4445-AC78-736BCB331AF0}" type="pres">
      <dgm:prSet presAssocID="{14F4CD74-7914-4076-B945-D7DA62CC4B44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8A6BF6A-5D6D-42CD-BBF1-F990C9661D50}" type="pres">
      <dgm:prSet presAssocID="{DBFA7F9A-B4C5-4F94-B018-9BF4687A4557}" presName="sibTrans" presStyleLbl="node1" presStyleIdx="3" presStyleCnt="5"/>
      <dgm:spPr/>
      <dgm:t>
        <a:bodyPr/>
        <a:lstStyle/>
        <a:p>
          <a:endParaRPr lang="en-CA"/>
        </a:p>
      </dgm:t>
    </dgm:pt>
    <dgm:pt modelId="{260E0743-E681-4175-9C55-AD18F19A434E}" type="pres">
      <dgm:prSet presAssocID="{0B6F86AF-9758-4EFE-AEA7-47FBCE4441D7}" presName="dummy" presStyleCnt="0"/>
      <dgm:spPr/>
    </dgm:pt>
    <dgm:pt modelId="{51BE9BA8-00FD-4221-8346-8B81EC9913EC}" type="pres">
      <dgm:prSet presAssocID="{0B6F86AF-9758-4EFE-AEA7-47FBCE4441D7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6174D36-898C-4E2D-AFBA-78A56A643B12}" type="pres">
      <dgm:prSet presAssocID="{AB9D2A66-FB57-4414-9A54-F56B01F76CFE}" presName="sibTrans" presStyleLbl="node1" presStyleIdx="4" presStyleCnt="5"/>
      <dgm:spPr/>
      <dgm:t>
        <a:bodyPr/>
        <a:lstStyle/>
        <a:p>
          <a:endParaRPr lang="en-CA"/>
        </a:p>
      </dgm:t>
    </dgm:pt>
  </dgm:ptLst>
  <dgm:cxnLst>
    <dgm:cxn modelId="{8F673AF6-0FD4-427E-AB3E-613D49D83F06}" type="presOf" srcId="{E420D0B7-A5FB-42EB-A153-75668E2D55F5}" destId="{B9CE5010-C1E4-4E7A-8C73-59DD356283A9}" srcOrd="0" destOrd="0" presId="urn:microsoft.com/office/officeart/2005/8/layout/cycle1"/>
    <dgm:cxn modelId="{07FC56A6-C25A-4AD1-9CE8-5961D49D32EF}" type="presOf" srcId="{18ADA379-F238-471E-8064-C33C283D2C22}" destId="{DEA68528-09E3-4C9A-8917-53E0C31ACD6A}" srcOrd="0" destOrd="0" presId="urn:microsoft.com/office/officeart/2005/8/layout/cycle1"/>
    <dgm:cxn modelId="{E99DDB85-772E-438A-976D-94353AEA41F7}" type="presOf" srcId="{5D71BDA7-30C2-4A84-9D49-412D82DE9E71}" destId="{1A159671-64CC-4200-B8CD-50BC84083599}" srcOrd="0" destOrd="0" presId="urn:microsoft.com/office/officeart/2005/8/layout/cycle1"/>
    <dgm:cxn modelId="{408D962A-B96D-42E0-BB70-0BC1BA5B9C0F}" srcId="{CF937F86-17BC-4EBA-9416-67128D21E522}" destId="{14F4CD74-7914-4076-B945-D7DA62CC4B44}" srcOrd="3" destOrd="0" parTransId="{F4710FDE-5372-43E0-881D-C366C8D0CD4B}" sibTransId="{DBFA7F9A-B4C5-4F94-B018-9BF4687A4557}"/>
    <dgm:cxn modelId="{439A46C7-6093-4B5F-BABE-7081C5C050CC}" type="presOf" srcId="{0B6F86AF-9758-4EFE-AEA7-47FBCE4441D7}" destId="{51BE9BA8-00FD-4221-8346-8B81EC9913EC}" srcOrd="0" destOrd="0" presId="urn:microsoft.com/office/officeart/2005/8/layout/cycle1"/>
    <dgm:cxn modelId="{102AFA82-20F5-4EB2-B2D4-9231773DEDA7}" srcId="{CF937F86-17BC-4EBA-9416-67128D21E522}" destId="{0B6F86AF-9758-4EFE-AEA7-47FBCE4441D7}" srcOrd="4" destOrd="0" parTransId="{B87DFE93-66CC-4960-8D85-0F045E98EC04}" sibTransId="{AB9D2A66-FB57-4414-9A54-F56B01F76CFE}"/>
    <dgm:cxn modelId="{B6E9658A-6DC6-4477-A0B2-21BEB95BBF85}" srcId="{CF937F86-17BC-4EBA-9416-67128D21E522}" destId="{E420D0B7-A5FB-42EB-A153-75668E2D55F5}" srcOrd="1" destOrd="0" parTransId="{DE3F68A2-A2A6-47B6-BB80-CA4E3C0C30FF}" sibTransId="{3DDBF808-285A-4C60-A98D-65860ED09F03}"/>
    <dgm:cxn modelId="{664186ED-83C5-4DBB-AEC6-B02EB6E11B10}" type="presOf" srcId="{CF937F86-17BC-4EBA-9416-67128D21E522}" destId="{07BCF5BE-7137-42A8-9D73-5D440529DA96}" srcOrd="0" destOrd="0" presId="urn:microsoft.com/office/officeart/2005/8/layout/cycle1"/>
    <dgm:cxn modelId="{94BE3141-F7E3-49DE-904C-599703EC6072}" type="presOf" srcId="{BD3B7048-84B2-4D2A-9926-C288202351F8}" destId="{29148415-EC4E-4826-8896-AEED0D847A69}" srcOrd="0" destOrd="0" presId="urn:microsoft.com/office/officeart/2005/8/layout/cycle1"/>
    <dgm:cxn modelId="{F647439D-8353-4241-87FE-24F1DBB4EBD8}" srcId="{CF937F86-17BC-4EBA-9416-67128D21E522}" destId="{18ADA379-F238-471E-8064-C33C283D2C22}" srcOrd="0" destOrd="0" parTransId="{6CF237EA-FCE2-41FA-AFA6-9593B00F4AA9}" sibTransId="{C3674BCB-C657-4764-ACAD-F0FC6E38E315}"/>
    <dgm:cxn modelId="{CA0AAB89-6B82-42AD-A21D-B7234EEE43D4}" type="presOf" srcId="{C3674BCB-C657-4764-ACAD-F0FC6E38E315}" destId="{8D319482-17D9-434C-BCC7-F2EA0D0A16B8}" srcOrd="0" destOrd="0" presId="urn:microsoft.com/office/officeart/2005/8/layout/cycle1"/>
    <dgm:cxn modelId="{43C5ADA3-B2FD-4D03-A48A-495A833D5837}" type="presOf" srcId="{AB9D2A66-FB57-4414-9A54-F56B01F76CFE}" destId="{C6174D36-898C-4E2D-AFBA-78A56A643B12}" srcOrd="0" destOrd="0" presId="urn:microsoft.com/office/officeart/2005/8/layout/cycle1"/>
    <dgm:cxn modelId="{465D845D-F26D-4C5D-8F84-5012C24663AD}" type="presOf" srcId="{DBFA7F9A-B4C5-4F94-B018-9BF4687A4557}" destId="{E8A6BF6A-5D6D-42CD-BBF1-F990C9661D50}" srcOrd="0" destOrd="0" presId="urn:microsoft.com/office/officeart/2005/8/layout/cycle1"/>
    <dgm:cxn modelId="{4ADAD732-16D1-41B6-8477-DE5A54B0D36A}" type="presOf" srcId="{14F4CD74-7914-4076-B945-D7DA62CC4B44}" destId="{413DEE1E-C3A7-4445-AC78-736BCB331AF0}" srcOrd="0" destOrd="0" presId="urn:microsoft.com/office/officeart/2005/8/layout/cycle1"/>
    <dgm:cxn modelId="{6D7561A1-9C85-4592-BC71-0B2DB54AA485}" type="presOf" srcId="{3DDBF808-285A-4C60-A98D-65860ED09F03}" destId="{8F4C4F09-49E5-49B3-9F07-786FE4CC5091}" srcOrd="0" destOrd="0" presId="urn:microsoft.com/office/officeart/2005/8/layout/cycle1"/>
    <dgm:cxn modelId="{759D5CE6-A79D-4028-A22F-090E2B6A66DB}" srcId="{CF937F86-17BC-4EBA-9416-67128D21E522}" destId="{5D71BDA7-30C2-4A84-9D49-412D82DE9E71}" srcOrd="2" destOrd="0" parTransId="{052A33E9-D698-4F15-96F9-490B8260194F}" sibTransId="{BD3B7048-84B2-4D2A-9926-C288202351F8}"/>
    <dgm:cxn modelId="{A30FEAB0-44DB-436C-B653-DBC092777C83}" type="presParOf" srcId="{07BCF5BE-7137-42A8-9D73-5D440529DA96}" destId="{F358FDB1-EAF4-4C0E-9003-5DA56443A71F}" srcOrd="0" destOrd="0" presId="urn:microsoft.com/office/officeart/2005/8/layout/cycle1"/>
    <dgm:cxn modelId="{0D094465-DCED-4D6E-8CE2-3DEE24EF7C36}" type="presParOf" srcId="{07BCF5BE-7137-42A8-9D73-5D440529DA96}" destId="{DEA68528-09E3-4C9A-8917-53E0C31ACD6A}" srcOrd="1" destOrd="0" presId="urn:microsoft.com/office/officeart/2005/8/layout/cycle1"/>
    <dgm:cxn modelId="{6732B75D-F6E3-4CBA-9DBF-51359169D5DF}" type="presParOf" srcId="{07BCF5BE-7137-42A8-9D73-5D440529DA96}" destId="{8D319482-17D9-434C-BCC7-F2EA0D0A16B8}" srcOrd="2" destOrd="0" presId="urn:microsoft.com/office/officeart/2005/8/layout/cycle1"/>
    <dgm:cxn modelId="{E227E16F-3426-4CA8-B1C8-0DFE16BB6842}" type="presParOf" srcId="{07BCF5BE-7137-42A8-9D73-5D440529DA96}" destId="{D1609191-8849-4287-9BBD-B0CBAEFCBAFA}" srcOrd="3" destOrd="0" presId="urn:microsoft.com/office/officeart/2005/8/layout/cycle1"/>
    <dgm:cxn modelId="{844FA9B0-0963-41C5-8EE3-3512C57D0A5D}" type="presParOf" srcId="{07BCF5BE-7137-42A8-9D73-5D440529DA96}" destId="{B9CE5010-C1E4-4E7A-8C73-59DD356283A9}" srcOrd="4" destOrd="0" presId="urn:microsoft.com/office/officeart/2005/8/layout/cycle1"/>
    <dgm:cxn modelId="{62C77D8A-007E-45AF-A84D-C948F0F6B68A}" type="presParOf" srcId="{07BCF5BE-7137-42A8-9D73-5D440529DA96}" destId="{8F4C4F09-49E5-49B3-9F07-786FE4CC5091}" srcOrd="5" destOrd="0" presId="urn:microsoft.com/office/officeart/2005/8/layout/cycle1"/>
    <dgm:cxn modelId="{F830300E-CD90-4728-8FEC-F00494874E38}" type="presParOf" srcId="{07BCF5BE-7137-42A8-9D73-5D440529DA96}" destId="{C4F47EF8-5C06-4C8B-8D67-7E199F45B94C}" srcOrd="6" destOrd="0" presId="urn:microsoft.com/office/officeart/2005/8/layout/cycle1"/>
    <dgm:cxn modelId="{64CE16C1-A144-4ACA-963A-31107EA20966}" type="presParOf" srcId="{07BCF5BE-7137-42A8-9D73-5D440529DA96}" destId="{1A159671-64CC-4200-B8CD-50BC84083599}" srcOrd="7" destOrd="0" presId="urn:microsoft.com/office/officeart/2005/8/layout/cycle1"/>
    <dgm:cxn modelId="{0350AFA9-39A2-4816-8142-BD315080CAAB}" type="presParOf" srcId="{07BCF5BE-7137-42A8-9D73-5D440529DA96}" destId="{29148415-EC4E-4826-8896-AEED0D847A69}" srcOrd="8" destOrd="0" presId="urn:microsoft.com/office/officeart/2005/8/layout/cycle1"/>
    <dgm:cxn modelId="{25297FC6-5085-40BF-BC2A-253EF4C3A8B7}" type="presParOf" srcId="{07BCF5BE-7137-42A8-9D73-5D440529DA96}" destId="{549EF7D4-FDCD-467E-8A3D-9CC82701A5EF}" srcOrd="9" destOrd="0" presId="urn:microsoft.com/office/officeart/2005/8/layout/cycle1"/>
    <dgm:cxn modelId="{FCDB62FB-C04B-4200-9879-8BCFAC08C504}" type="presParOf" srcId="{07BCF5BE-7137-42A8-9D73-5D440529DA96}" destId="{413DEE1E-C3A7-4445-AC78-736BCB331AF0}" srcOrd="10" destOrd="0" presId="urn:microsoft.com/office/officeart/2005/8/layout/cycle1"/>
    <dgm:cxn modelId="{49989195-EC5A-48B9-830A-98CD3558B031}" type="presParOf" srcId="{07BCF5BE-7137-42A8-9D73-5D440529DA96}" destId="{E8A6BF6A-5D6D-42CD-BBF1-F990C9661D50}" srcOrd="11" destOrd="0" presId="urn:microsoft.com/office/officeart/2005/8/layout/cycle1"/>
    <dgm:cxn modelId="{8EE20EC8-91E1-466B-9820-C5BE14281B64}" type="presParOf" srcId="{07BCF5BE-7137-42A8-9D73-5D440529DA96}" destId="{260E0743-E681-4175-9C55-AD18F19A434E}" srcOrd="12" destOrd="0" presId="urn:microsoft.com/office/officeart/2005/8/layout/cycle1"/>
    <dgm:cxn modelId="{301C6A9B-ADF7-4A02-86FC-223A34E1D0C6}" type="presParOf" srcId="{07BCF5BE-7137-42A8-9D73-5D440529DA96}" destId="{51BE9BA8-00FD-4221-8346-8B81EC9913EC}" srcOrd="13" destOrd="0" presId="urn:microsoft.com/office/officeart/2005/8/layout/cycle1"/>
    <dgm:cxn modelId="{79861FA8-8FE9-438A-B7BF-127BD5192EA0}" type="presParOf" srcId="{07BCF5BE-7137-42A8-9D73-5D440529DA96}" destId="{C6174D36-898C-4E2D-AFBA-78A56A643B12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72666A-E23B-45C8-ABF3-EEAEC5D76D41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58271D31-BC8F-4097-8E3F-63BDD783DE29}">
      <dgm:prSet phldrT="[Text]"/>
      <dgm:spPr/>
      <dgm:t>
        <a:bodyPr/>
        <a:lstStyle/>
        <a:p>
          <a:r>
            <a:rPr lang="en-CA" dirty="0" smtClean="0"/>
            <a:t>Plan</a:t>
          </a:r>
          <a:endParaRPr lang="en-CA" dirty="0"/>
        </a:p>
      </dgm:t>
    </dgm:pt>
    <dgm:pt modelId="{689FC4C7-C2D2-44FE-BC43-8B04C58BE405}" type="parTrans" cxnId="{0FACCFE1-738F-475A-A7AE-0F1C7CDB462A}">
      <dgm:prSet/>
      <dgm:spPr/>
      <dgm:t>
        <a:bodyPr/>
        <a:lstStyle/>
        <a:p>
          <a:endParaRPr lang="en-CA"/>
        </a:p>
      </dgm:t>
    </dgm:pt>
    <dgm:pt modelId="{61B7AC0E-9039-478E-8F0A-C722180393D3}" type="sibTrans" cxnId="{0FACCFE1-738F-475A-A7AE-0F1C7CDB462A}">
      <dgm:prSet/>
      <dgm:spPr/>
      <dgm:t>
        <a:bodyPr/>
        <a:lstStyle/>
        <a:p>
          <a:endParaRPr lang="en-CA"/>
        </a:p>
      </dgm:t>
    </dgm:pt>
    <dgm:pt modelId="{B313659E-77A6-48D1-B529-F982B8768A3E}">
      <dgm:prSet phldrT="[Text]"/>
      <dgm:spPr/>
      <dgm:t>
        <a:bodyPr/>
        <a:lstStyle/>
        <a:p>
          <a:r>
            <a:rPr lang="en-CA" dirty="0" smtClean="0"/>
            <a:t>Develop strategic plan</a:t>
          </a:r>
          <a:endParaRPr lang="en-CA" dirty="0"/>
        </a:p>
      </dgm:t>
    </dgm:pt>
    <dgm:pt modelId="{D49A52FB-D271-4528-8832-3D47FEDC6643}" type="parTrans" cxnId="{03D7707D-D2DB-436E-88F1-55B30FD4E2C9}">
      <dgm:prSet/>
      <dgm:spPr/>
      <dgm:t>
        <a:bodyPr/>
        <a:lstStyle/>
        <a:p>
          <a:endParaRPr lang="en-CA"/>
        </a:p>
      </dgm:t>
    </dgm:pt>
    <dgm:pt modelId="{711A9D70-0AE2-4009-97B0-89D7634EF99D}" type="sibTrans" cxnId="{03D7707D-D2DB-436E-88F1-55B30FD4E2C9}">
      <dgm:prSet/>
      <dgm:spPr/>
      <dgm:t>
        <a:bodyPr/>
        <a:lstStyle/>
        <a:p>
          <a:endParaRPr lang="en-CA"/>
        </a:p>
      </dgm:t>
    </dgm:pt>
    <dgm:pt modelId="{174EC1E2-1D74-4A95-BA04-E28A4467C5F6}">
      <dgm:prSet phldrT="[Text]"/>
      <dgm:spPr/>
      <dgm:t>
        <a:bodyPr/>
        <a:lstStyle/>
        <a:p>
          <a:r>
            <a:rPr lang="en-CA" dirty="0" smtClean="0"/>
            <a:t>Manage</a:t>
          </a:r>
          <a:endParaRPr lang="en-CA" dirty="0"/>
        </a:p>
      </dgm:t>
    </dgm:pt>
    <dgm:pt modelId="{0BBECC41-436A-4511-A03D-F674A5C4FAA5}" type="parTrans" cxnId="{6D7BEC6C-490D-4F15-A845-E4D663A6B479}">
      <dgm:prSet/>
      <dgm:spPr/>
      <dgm:t>
        <a:bodyPr/>
        <a:lstStyle/>
        <a:p>
          <a:endParaRPr lang="en-CA"/>
        </a:p>
      </dgm:t>
    </dgm:pt>
    <dgm:pt modelId="{7099352E-A9F4-431F-99A1-BD2FE382AC9E}" type="sibTrans" cxnId="{6D7BEC6C-490D-4F15-A845-E4D663A6B479}">
      <dgm:prSet/>
      <dgm:spPr/>
      <dgm:t>
        <a:bodyPr/>
        <a:lstStyle/>
        <a:p>
          <a:endParaRPr lang="en-CA"/>
        </a:p>
      </dgm:t>
    </dgm:pt>
    <dgm:pt modelId="{FC71A540-6A7C-4418-B2D2-235706F9AFE5}">
      <dgm:prSet phldrT="[Text]"/>
      <dgm:spPr/>
      <dgm:t>
        <a:bodyPr/>
        <a:lstStyle/>
        <a:p>
          <a:r>
            <a:rPr lang="en-CA" dirty="0" smtClean="0"/>
            <a:t>Proactive management with regulator</a:t>
          </a:r>
          <a:endParaRPr lang="en-CA" dirty="0"/>
        </a:p>
      </dgm:t>
    </dgm:pt>
    <dgm:pt modelId="{537ED7F2-CF4B-490C-99B5-1A3487B109CC}" type="parTrans" cxnId="{806D68D1-86E5-4CCD-8BE1-37798E95E4E1}">
      <dgm:prSet/>
      <dgm:spPr/>
      <dgm:t>
        <a:bodyPr/>
        <a:lstStyle/>
        <a:p>
          <a:endParaRPr lang="en-CA"/>
        </a:p>
      </dgm:t>
    </dgm:pt>
    <dgm:pt modelId="{CFC35F32-13EE-44C8-8C0C-40D5061F2858}" type="sibTrans" cxnId="{806D68D1-86E5-4CCD-8BE1-37798E95E4E1}">
      <dgm:prSet/>
      <dgm:spPr/>
      <dgm:t>
        <a:bodyPr/>
        <a:lstStyle/>
        <a:p>
          <a:endParaRPr lang="en-CA"/>
        </a:p>
      </dgm:t>
    </dgm:pt>
    <dgm:pt modelId="{2FB44E09-BDC6-45FD-97B7-88531CAAAADB}">
      <dgm:prSet phldrT="[Text]"/>
      <dgm:spPr/>
      <dgm:t>
        <a:bodyPr/>
        <a:lstStyle/>
        <a:p>
          <a:r>
            <a:rPr lang="en-CA" dirty="0" smtClean="0"/>
            <a:t>Compliance</a:t>
          </a:r>
          <a:endParaRPr lang="en-CA" dirty="0"/>
        </a:p>
      </dgm:t>
    </dgm:pt>
    <dgm:pt modelId="{8A10FBAA-6092-40C3-83D1-6E76D88A193B}" type="parTrans" cxnId="{5EAA1241-80CF-46BE-B7BF-EE88078A6687}">
      <dgm:prSet/>
      <dgm:spPr/>
      <dgm:t>
        <a:bodyPr/>
        <a:lstStyle/>
        <a:p>
          <a:endParaRPr lang="en-CA"/>
        </a:p>
      </dgm:t>
    </dgm:pt>
    <dgm:pt modelId="{5406C15E-A8EA-4993-A2A0-7D386D66EA31}" type="sibTrans" cxnId="{5EAA1241-80CF-46BE-B7BF-EE88078A6687}">
      <dgm:prSet/>
      <dgm:spPr/>
      <dgm:t>
        <a:bodyPr/>
        <a:lstStyle/>
        <a:p>
          <a:endParaRPr lang="en-CA"/>
        </a:p>
      </dgm:t>
    </dgm:pt>
    <dgm:pt modelId="{BF1EBE11-99FA-412E-91D7-CA069A9F5858}">
      <dgm:prSet phldrT="[Text]"/>
      <dgm:spPr/>
      <dgm:t>
        <a:bodyPr/>
        <a:lstStyle/>
        <a:p>
          <a:r>
            <a:rPr lang="en-CA" dirty="0" smtClean="0"/>
            <a:t>Execute</a:t>
          </a:r>
          <a:endParaRPr lang="en-CA" dirty="0"/>
        </a:p>
      </dgm:t>
    </dgm:pt>
    <dgm:pt modelId="{BD12A073-9D8B-4526-860F-29CC89622628}" type="parTrans" cxnId="{C173E34F-515A-458B-B5D2-09DC90FE008F}">
      <dgm:prSet/>
      <dgm:spPr/>
      <dgm:t>
        <a:bodyPr/>
        <a:lstStyle/>
        <a:p>
          <a:endParaRPr lang="en-CA"/>
        </a:p>
      </dgm:t>
    </dgm:pt>
    <dgm:pt modelId="{AC46DEAD-EC24-47BC-91D5-E00BAAA64FAB}" type="sibTrans" cxnId="{C173E34F-515A-458B-B5D2-09DC90FE008F}">
      <dgm:prSet/>
      <dgm:spPr/>
      <dgm:t>
        <a:bodyPr/>
        <a:lstStyle/>
        <a:p>
          <a:endParaRPr lang="en-CA"/>
        </a:p>
      </dgm:t>
    </dgm:pt>
    <dgm:pt modelId="{3B25AC35-F400-4880-8343-5C7A520663B6}">
      <dgm:prSet phldrT="[Text]"/>
      <dgm:spPr/>
      <dgm:t>
        <a:bodyPr/>
        <a:lstStyle/>
        <a:p>
          <a:r>
            <a:rPr lang="en-CA" dirty="0" smtClean="0"/>
            <a:t>High utilization</a:t>
          </a:r>
          <a:endParaRPr lang="en-CA" dirty="0"/>
        </a:p>
      </dgm:t>
    </dgm:pt>
    <dgm:pt modelId="{C5802AF9-23EE-4F2C-80EF-D099BC11DB3F}" type="parTrans" cxnId="{4E4900D5-C537-47D0-BCA8-6D0E46E87E47}">
      <dgm:prSet/>
      <dgm:spPr/>
      <dgm:t>
        <a:bodyPr/>
        <a:lstStyle/>
        <a:p>
          <a:endParaRPr lang="en-CA"/>
        </a:p>
      </dgm:t>
    </dgm:pt>
    <dgm:pt modelId="{69477A6E-50D5-4FEE-8B00-24F256EB1F2F}" type="sibTrans" cxnId="{4E4900D5-C537-47D0-BCA8-6D0E46E87E47}">
      <dgm:prSet/>
      <dgm:spPr/>
      <dgm:t>
        <a:bodyPr/>
        <a:lstStyle/>
        <a:p>
          <a:endParaRPr lang="en-CA"/>
        </a:p>
      </dgm:t>
    </dgm:pt>
    <dgm:pt modelId="{479C8518-A3CB-45FD-A142-088117038DB4}">
      <dgm:prSet phldrT="[Text]"/>
      <dgm:spPr/>
      <dgm:t>
        <a:bodyPr/>
        <a:lstStyle/>
        <a:p>
          <a:r>
            <a:rPr lang="en-CA" dirty="0" smtClean="0"/>
            <a:t>Focused delivery</a:t>
          </a:r>
          <a:endParaRPr lang="en-CA" dirty="0"/>
        </a:p>
      </dgm:t>
    </dgm:pt>
    <dgm:pt modelId="{26D1DB58-D5D2-4E5C-B3F3-F6E72BCE75C9}" type="parTrans" cxnId="{8DC1A169-C2BD-4BBA-B6AF-299D158D8441}">
      <dgm:prSet/>
      <dgm:spPr/>
      <dgm:t>
        <a:bodyPr/>
        <a:lstStyle/>
        <a:p>
          <a:endParaRPr lang="en-CA"/>
        </a:p>
      </dgm:t>
    </dgm:pt>
    <dgm:pt modelId="{78C4EB1D-2919-4E40-AF4A-B068DE66F3F6}" type="sibTrans" cxnId="{8DC1A169-C2BD-4BBA-B6AF-299D158D8441}">
      <dgm:prSet/>
      <dgm:spPr/>
      <dgm:t>
        <a:bodyPr/>
        <a:lstStyle/>
        <a:p>
          <a:endParaRPr lang="en-CA"/>
        </a:p>
      </dgm:t>
    </dgm:pt>
    <dgm:pt modelId="{1C1F37BB-0AAB-40BD-A671-9892551617D5}">
      <dgm:prSet phldrT="[Text]"/>
      <dgm:spPr/>
      <dgm:t>
        <a:bodyPr/>
        <a:lstStyle/>
        <a:p>
          <a:r>
            <a:rPr lang="en-CA" dirty="0" smtClean="0"/>
            <a:t>Assess risks</a:t>
          </a:r>
          <a:endParaRPr lang="en-CA" dirty="0"/>
        </a:p>
      </dgm:t>
    </dgm:pt>
    <dgm:pt modelId="{B025BD95-2335-41AC-8C62-9A8AB095E61C}" type="sibTrans" cxnId="{4BE771BE-5B92-4930-BBFA-644B3DE8C73D}">
      <dgm:prSet/>
      <dgm:spPr/>
      <dgm:t>
        <a:bodyPr/>
        <a:lstStyle/>
        <a:p>
          <a:endParaRPr lang="en-CA"/>
        </a:p>
      </dgm:t>
    </dgm:pt>
    <dgm:pt modelId="{23E19860-A4A5-40CC-AC13-558630B0AEA7}" type="parTrans" cxnId="{4BE771BE-5B92-4930-BBFA-644B3DE8C73D}">
      <dgm:prSet/>
      <dgm:spPr/>
      <dgm:t>
        <a:bodyPr/>
        <a:lstStyle/>
        <a:p>
          <a:endParaRPr lang="en-CA"/>
        </a:p>
      </dgm:t>
    </dgm:pt>
    <dgm:pt modelId="{C810BF3E-DD4F-4D42-9632-AC23977A2D59}" type="pres">
      <dgm:prSet presAssocID="{1872666A-E23B-45C8-ABF3-EEAEC5D76D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C4785FF8-4F2A-4FBA-8E58-BB7340A569AD}" type="pres">
      <dgm:prSet presAssocID="{58271D31-BC8F-4097-8E3F-63BDD783DE29}" presName="composite" presStyleCnt="0"/>
      <dgm:spPr/>
    </dgm:pt>
    <dgm:pt modelId="{7AA605A9-624D-40CF-9857-4F93DCEDFC84}" type="pres">
      <dgm:prSet presAssocID="{58271D31-BC8F-4097-8E3F-63BDD783DE29}" presName="imagSh" presStyleLbl="b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4B3C3860-3FE7-4942-B318-199435A7EAA4}" type="pres">
      <dgm:prSet presAssocID="{58271D31-BC8F-4097-8E3F-63BDD783DE29}" presName="txNode" presStyleLbl="node1" presStyleIdx="0" presStyleCnt="3" custScaleX="167886" custScaleY="170011" custLinFactNeighborX="-43781" custLinFactNeighborY="9867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BD72B09-BD94-4C0D-B532-9E465D7536E8}" type="pres">
      <dgm:prSet presAssocID="{61B7AC0E-9039-478E-8F0A-C722180393D3}" presName="sibTrans" presStyleLbl="sibTrans2D1" presStyleIdx="0" presStyleCnt="2"/>
      <dgm:spPr/>
      <dgm:t>
        <a:bodyPr/>
        <a:lstStyle/>
        <a:p>
          <a:endParaRPr lang="en-CA"/>
        </a:p>
      </dgm:t>
    </dgm:pt>
    <dgm:pt modelId="{E5F43059-EF2D-41BC-A801-9380B5E2D6F7}" type="pres">
      <dgm:prSet presAssocID="{61B7AC0E-9039-478E-8F0A-C722180393D3}" presName="connTx" presStyleLbl="sibTrans2D1" presStyleIdx="0" presStyleCnt="2"/>
      <dgm:spPr/>
      <dgm:t>
        <a:bodyPr/>
        <a:lstStyle/>
        <a:p>
          <a:endParaRPr lang="en-CA"/>
        </a:p>
      </dgm:t>
    </dgm:pt>
    <dgm:pt modelId="{07F20350-3694-4166-BF07-F350B78D10A3}" type="pres">
      <dgm:prSet presAssocID="{174EC1E2-1D74-4A95-BA04-E28A4467C5F6}" presName="composite" presStyleCnt="0"/>
      <dgm:spPr/>
    </dgm:pt>
    <dgm:pt modelId="{E9DCEB54-EB04-4D58-9953-063903410CB9}" type="pres">
      <dgm:prSet presAssocID="{174EC1E2-1D74-4A95-BA04-E28A4467C5F6}" presName="imagSh" presStyleLbl="bgImgPlace1" presStyleIdx="1" presStyleCnt="3" custScaleX="102378" custScaleY="100000" custLinFactNeighborX="7141" custLinFactNeighborY="-1863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</dgm:pt>
    <dgm:pt modelId="{94DD3E26-1F14-448E-8D14-9A2906899127}" type="pres">
      <dgm:prSet presAssocID="{174EC1E2-1D74-4A95-BA04-E28A4467C5F6}" presName="txNode" presStyleLbl="node1" presStyleIdx="1" presStyleCnt="3" custScaleX="177105" custScaleY="170678" custLinFactNeighborX="-6537" custLinFactNeighborY="7648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43F0828-19B9-4DD7-8BE1-DDCC016E0BBD}" type="pres">
      <dgm:prSet presAssocID="{7099352E-A9F4-431F-99A1-BD2FE382AC9E}" presName="sibTrans" presStyleLbl="sibTrans2D1" presStyleIdx="1" presStyleCnt="2"/>
      <dgm:spPr/>
      <dgm:t>
        <a:bodyPr/>
        <a:lstStyle/>
        <a:p>
          <a:endParaRPr lang="en-CA"/>
        </a:p>
      </dgm:t>
    </dgm:pt>
    <dgm:pt modelId="{1B1DD17E-0BDE-47F9-AE68-406B83797DB3}" type="pres">
      <dgm:prSet presAssocID="{7099352E-A9F4-431F-99A1-BD2FE382AC9E}" presName="connTx" presStyleLbl="sibTrans2D1" presStyleIdx="1" presStyleCnt="2"/>
      <dgm:spPr/>
      <dgm:t>
        <a:bodyPr/>
        <a:lstStyle/>
        <a:p>
          <a:endParaRPr lang="en-CA"/>
        </a:p>
      </dgm:t>
    </dgm:pt>
    <dgm:pt modelId="{5B339F54-9EEA-4843-8651-E6430EECB249}" type="pres">
      <dgm:prSet presAssocID="{BF1EBE11-99FA-412E-91D7-CA069A9F5858}" presName="composite" presStyleCnt="0"/>
      <dgm:spPr/>
    </dgm:pt>
    <dgm:pt modelId="{616F1989-A86D-43F3-9B6F-43A2E7140311}" type="pres">
      <dgm:prSet presAssocID="{BF1EBE11-99FA-412E-91D7-CA069A9F5858}" presName="imagSh" presStyleLbl="bgImgPlace1" presStyleIdx="2" presStyleCnt="3" custLinFactNeighborX="6647" custLinFactNeighborY="-2713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9000" r="-99000"/>
          </a:stretch>
        </a:blipFill>
      </dgm:spPr>
    </dgm:pt>
    <dgm:pt modelId="{3ADC2882-55A7-4CA0-B03E-BBA3B3CC0DBA}" type="pres">
      <dgm:prSet presAssocID="{BF1EBE11-99FA-412E-91D7-CA069A9F5858}" presName="txNode" presStyleLbl="node1" presStyleIdx="2" presStyleCnt="3" custScaleX="180342" custScaleY="168652" custLinFactNeighborX="-14999" custLinFactNeighborY="63068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5EAA1241-80CF-46BE-B7BF-EE88078A6687}" srcId="{174EC1E2-1D74-4A95-BA04-E28A4467C5F6}" destId="{2FB44E09-BDC6-45FD-97B7-88531CAAAADB}" srcOrd="1" destOrd="0" parTransId="{8A10FBAA-6092-40C3-83D1-6E76D88A193B}" sibTransId="{5406C15E-A8EA-4993-A2A0-7D386D66EA31}"/>
    <dgm:cxn modelId="{DC0FAF4A-E535-4B4D-A982-A49FA92CAA06}" type="presOf" srcId="{7099352E-A9F4-431F-99A1-BD2FE382AC9E}" destId="{1B1DD17E-0BDE-47F9-AE68-406B83797DB3}" srcOrd="1" destOrd="0" presId="urn:microsoft.com/office/officeart/2005/8/layout/hProcess10"/>
    <dgm:cxn modelId="{C173E34F-515A-458B-B5D2-09DC90FE008F}" srcId="{1872666A-E23B-45C8-ABF3-EEAEC5D76D41}" destId="{BF1EBE11-99FA-412E-91D7-CA069A9F5858}" srcOrd="2" destOrd="0" parTransId="{BD12A073-9D8B-4526-860F-29CC89622628}" sibTransId="{AC46DEAD-EC24-47BC-91D5-E00BAAA64FAB}"/>
    <dgm:cxn modelId="{03D7707D-D2DB-436E-88F1-55B30FD4E2C9}" srcId="{58271D31-BC8F-4097-8E3F-63BDD783DE29}" destId="{B313659E-77A6-48D1-B529-F982B8768A3E}" srcOrd="1" destOrd="0" parTransId="{D49A52FB-D271-4528-8832-3D47FEDC6643}" sibTransId="{711A9D70-0AE2-4009-97B0-89D7634EF99D}"/>
    <dgm:cxn modelId="{EE36EDE9-9F4E-42AB-BB7B-5EC8061C2083}" type="presOf" srcId="{174EC1E2-1D74-4A95-BA04-E28A4467C5F6}" destId="{94DD3E26-1F14-448E-8D14-9A2906899127}" srcOrd="0" destOrd="0" presId="urn:microsoft.com/office/officeart/2005/8/layout/hProcess10"/>
    <dgm:cxn modelId="{4E4900D5-C537-47D0-BCA8-6D0E46E87E47}" srcId="{BF1EBE11-99FA-412E-91D7-CA069A9F5858}" destId="{3B25AC35-F400-4880-8343-5C7A520663B6}" srcOrd="0" destOrd="0" parTransId="{C5802AF9-23EE-4F2C-80EF-D099BC11DB3F}" sibTransId="{69477A6E-50D5-4FEE-8B00-24F256EB1F2F}"/>
    <dgm:cxn modelId="{806D68D1-86E5-4CCD-8BE1-37798E95E4E1}" srcId="{174EC1E2-1D74-4A95-BA04-E28A4467C5F6}" destId="{FC71A540-6A7C-4418-B2D2-235706F9AFE5}" srcOrd="0" destOrd="0" parTransId="{537ED7F2-CF4B-490C-99B5-1A3487B109CC}" sibTransId="{CFC35F32-13EE-44C8-8C0C-40D5061F2858}"/>
    <dgm:cxn modelId="{1640A407-33B6-478A-9D60-7AFBC68E14B3}" type="presOf" srcId="{58271D31-BC8F-4097-8E3F-63BDD783DE29}" destId="{4B3C3860-3FE7-4942-B318-199435A7EAA4}" srcOrd="0" destOrd="0" presId="urn:microsoft.com/office/officeart/2005/8/layout/hProcess10"/>
    <dgm:cxn modelId="{89BF0898-D72D-4BEF-A3E1-AED44A6FFAAE}" type="presOf" srcId="{2FB44E09-BDC6-45FD-97B7-88531CAAAADB}" destId="{94DD3E26-1F14-448E-8D14-9A2906899127}" srcOrd="0" destOrd="2" presId="urn:microsoft.com/office/officeart/2005/8/layout/hProcess10"/>
    <dgm:cxn modelId="{1C36B503-8798-4EA0-B2D6-4D8DA2E545D6}" type="presOf" srcId="{FC71A540-6A7C-4418-B2D2-235706F9AFE5}" destId="{94DD3E26-1F14-448E-8D14-9A2906899127}" srcOrd="0" destOrd="1" presId="urn:microsoft.com/office/officeart/2005/8/layout/hProcess10"/>
    <dgm:cxn modelId="{7F05B5DC-9EE5-40BE-B31C-A0C17D8E0DE8}" type="presOf" srcId="{479C8518-A3CB-45FD-A142-088117038DB4}" destId="{3ADC2882-55A7-4CA0-B03E-BBA3B3CC0DBA}" srcOrd="0" destOrd="2" presId="urn:microsoft.com/office/officeart/2005/8/layout/hProcess10"/>
    <dgm:cxn modelId="{916F85BD-9413-4E9F-A60F-54C35C7A259D}" type="presOf" srcId="{7099352E-A9F4-431F-99A1-BD2FE382AC9E}" destId="{243F0828-19B9-4DD7-8BE1-DDCC016E0BBD}" srcOrd="0" destOrd="0" presId="urn:microsoft.com/office/officeart/2005/8/layout/hProcess10"/>
    <dgm:cxn modelId="{A18A5B28-D52E-429F-8E8B-C5BFC93958ED}" type="presOf" srcId="{61B7AC0E-9039-478E-8F0A-C722180393D3}" destId="{E5F43059-EF2D-41BC-A801-9380B5E2D6F7}" srcOrd="1" destOrd="0" presId="urn:microsoft.com/office/officeart/2005/8/layout/hProcess10"/>
    <dgm:cxn modelId="{C9E3B335-AC71-475B-94A2-B4E5241680DB}" type="presOf" srcId="{B313659E-77A6-48D1-B529-F982B8768A3E}" destId="{4B3C3860-3FE7-4942-B318-199435A7EAA4}" srcOrd="0" destOrd="2" presId="urn:microsoft.com/office/officeart/2005/8/layout/hProcess10"/>
    <dgm:cxn modelId="{8DC1A169-C2BD-4BBA-B6AF-299D158D8441}" srcId="{BF1EBE11-99FA-412E-91D7-CA069A9F5858}" destId="{479C8518-A3CB-45FD-A142-088117038DB4}" srcOrd="1" destOrd="0" parTransId="{26D1DB58-D5D2-4E5C-B3F3-F6E72BCE75C9}" sibTransId="{78C4EB1D-2919-4E40-AF4A-B068DE66F3F6}"/>
    <dgm:cxn modelId="{6D7BEC6C-490D-4F15-A845-E4D663A6B479}" srcId="{1872666A-E23B-45C8-ABF3-EEAEC5D76D41}" destId="{174EC1E2-1D74-4A95-BA04-E28A4467C5F6}" srcOrd="1" destOrd="0" parTransId="{0BBECC41-436A-4511-A03D-F674A5C4FAA5}" sibTransId="{7099352E-A9F4-431F-99A1-BD2FE382AC9E}"/>
    <dgm:cxn modelId="{4BE771BE-5B92-4930-BBFA-644B3DE8C73D}" srcId="{58271D31-BC8F-4097-8E3F-63BDD783DE29}" destId="{1C1F37BB-0AAB-40BD-A671-9892551617D5}" srcOrd="0" destOrd="0" parTransId="{23E19860-A4A5-40CC-AC13-558630B0AEA7}" sibTransId="{B025BD95-2335-41AC-8C62-9A8AB095E61C}"/>
    <dgm:cxn modelId="{030D4460-8F2A-422A-B3FB-5AAD9090DFB7}" type="presOf" srcId="{1872666A-E23B-45C8-ABF3-EEAEC5D76D41}" destId="{C810BF3E-DD4F-4D42-9632-AC23977A2D59}" srcOrd="0" destOrd="0" presId="urn:microsoft.com/office/officeart/2005/8/layout/hProcess10"/>
    <dgm:cxn modelId="{099478E2-E280-4B42-BFE7-559266062552}" type="presOf" srcId="{3B25AC35-F400-4880-8343-5C7A520663B6}" destId="{3ADC2882-55A7-4CA0-B03E-BBA3B3CC0DBA}" srcOrd="0" destOrd="1" presId="urn:microsoft.com/office/officeart/2005/8/layout/hProcess10"/>
    <dgm:cxn modelId="{0FACCFE1-738F-475A-A7AE-0F1C7CDB462A}" srcId="{1872666A-E23B-45C8-ABF3-EEAEC5D76D41}" destId="{58271D31-BC8F-4097-8E3F-63BDD783DE29}" srcOrd="0" destOrd="0" parTransId="{689FC4C7-C2D2-44FE-BC43-8B04C58BE405}" sibTransId="{61B7AC0E-9039-478E-8F0A-C722180393D3}"/>
    <dgm:cxn modelId="{7BCD3734-9E7C-472C-A226-157E5CA0F5C8}" type="presOf" srcId="{BF1EBE11-99FA-412E-91D7-CA069A9F5858}" destId="{3ADC2882-55A7-4CA0-B03E-BBA3B3CC0DBA}" srcOrd="0" destOrd="0" presId="urn:microsoft.com/office/officeart/2005/8/layout/hProcess10"/>
    <dgm:cxn modelId="{6E078800-F414-4A27-8C9A-17C78D5AB42A}" type="presOf" srcId="{1C1F37BB-0AAB-40BD-A671-9892551617D5}" destId="{4B3C3860-3FE7-4942-B318-199435A7EAA4}" srcOrd="0" destOrd="1" presId="urn:microsoft.com/office/officeart/2005/8/layout/hProcess10"/>
    <dgm:cxn modelId="{073FC770-D81C-418C-949B-9EF75C3A5A51}" type="presOf" srcId="{61B7AC0E-9039-478E-8F0A-C722180393D3}" destId="{FBD72B09-BD94-4C0D-B532-9E465D7536E8}" srcOrd="0" destOrd="0" presId="urn:microsoft.com/office/officeart/2005/8/layout/hProcess10"/>
    <dgm:cxn modelId="{1A3B8B80-504E-440F-8076-006B1E596413}" type="presParOf" srcId="{C810BF3E-DD4F-4D42-9632-AC23977A2D59}" destId="{C4785FF8-4F2A-4FBA-8E58-BB7340A569AD}" srcOrd="0" destOrd="0" presId="urn:microsoft.com/office/officeart/2005/8/layout/hProcess10"/>
    <dgm:cxn modelId="{149C11D2-632A-4707-8735-1D87B500492B}" type="presParOf" srcId="{C4785FF8-4F2A-4FBA-8E58-BB7340A569AD}" destId="{7AA605A9-624D-40CF-9857-4F93DCEDFC84}" srcOrd="0" destOrd="0" presId="urn:microsoft.com/office/officeart/2005/8/layout/hProcess10"/>
    <dgm:cxn modelId="{11E697CF-6080-475B-8440-543FE3BE9E5D}" type="presParOf" srcId="{C4785FF8-4F2A-4FBA-8E58-BB7340A569AD}" destId="{4B3C3860-3FE7-4942-B318-199435A7EAA4}" srcOrd="1" destOrd="0" presId="urn:microsoft.com/office/officeart/2005/8/layout/hProcess10"/>
    <dgm:cxn modelId="{30055276-EB79-42A5-84A0-F154FB9B51AD}" type="presParOf" srcId="{C810BF3E-DD4F-4D42-9632-AC23977A2D59}" destId="{FBD72B09-BD94-4C0D-B532-9E465D7536E8}" srcOrd="1" destOrd="0" presId="urn:microsoft.com/office/officeart/2005/8/layout/hProcess10"/>
    <dgm:cxn modelId="{6700B53A-9F97-44FE-90E9-056318B3E0CD}" type="presParOf" srcId="{FBD72B09-BD94-4C0D-B532-9E465D7536E8}" destId="{E5F43059-EF2D-41BC-A801-9380B5E2D6F7}" srcOrd="0" destOrd="0" presId="urn:microsoft.com/office/officeart/2005/8/layout/hProcess10"/>
    <dgm:cxn modelId="{87C07B0D-7DF3-4AD3-ADD1-8ED303FD60BF}" type="presParOf" srcId="{C810BF3E-DD4F-4D42-9632-AC23977A2D59}" destId="{07F20350-3694-4166-BF07-F350B78D10A3}" srcOrd="2" destOrd="0" presId="urn:microsoft.com/office/officeart/2005/8/layout/hProcess10"/>
    <dgm:cxn modelId="{AACC9E1F-7F79-4A7A-BBF8-0ACF64736BBE}" type="presParOf" srcId="{07F20350-3694-4166-BF07-F350B78D10A3}" destId="{E9DCEB54-EB04-4D58-9953-063903410CB9}" srcOrd="0" destOrd="0" presId="urn:microsoft.com/office/officeart/2005/8/layout/hProcess10"/>
    <dgm:cxn modelId="{8E378802-1DAD-407C-B5B7-AE05F97B6D33}" type="presParOf" srcId="{07F20350-3694-4166-BF07-F350B78D10A3}" destId="{94DD3E26-1F14-448E-8D14-9A2906899127}" srcOrd="1" destOrd="0" presId="urn:microsoft.com/office/officeart/2005/8/layout/hProcess10"/>
    <dgm:cxn modelId="{3256E6D4-96AB-458D-AFF5-69336FCC7818}" type="presParOf" srcId="{C810BF3E-DD4F-4D42-9632-AC23977A2D59}" destId="{243F0828-19B9-4DD7-8BE1-DDCC016E0BBD}" srcOrd="3" destOrd="0" presId="urn:microsoft.com/office/officeart/2005/8/layout/hProcess10"/>
    <dgm:cxn modelId="{30BA7888-EDE0-4C6E-BCC2-CC4F79FA472D}" type="presParOf" srcId="{243F0828-19B9-4DD7-8BE1-DDCC016E0BBD}" destId="{1B1DD17E-0BDE-47F9-AE68-406B83797DB3}" srcOrd="0" destOrd="0" presId="urn:microsoft.com/office/officeart/2005/8/layout/hProcess10"/>
    <dgm:cxn modelId="{B98DA4A1-F2E4-4400-A532-B59468864D75}" type="presParOf" srcId="{C810BF3E-DD4F-4D42-9632-AC23977A2D59}" destId="{5B339F54-9EEA-4843-8651-E6430EECB249}" srcOrd="4" destOrd="0" presId="urn:microsoft.com/office/officeart/2005/8/layout/hProcess10"/>
    <dgm:cxn modelId="{B9678BAF-A8A7-4F5D-BF5B-DC641C2D6A33}" type="presParOf" srcId="{5B339F54-9EEA-4843-8651-E6430EECB249}" destId="{616F1989-A86D-43F3-9B6F-43A2E7140311}" srcOrd="0" destOrd="0" presId="urn:microsoft.com/office/officeart/2005/8/layout/hProcess10"/>
    <dgm:cxn modelId="{4ED4B49F-F99D-4526-82A5-4DE6511A4B61}" type="presParOf" srcId="{5B339F54-9EEA-4843-8651-E6430EECB249}" destId="{3ADC2882-55A7-4CA0-B03E-BBA3B3CC0DBA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A68528-09E3-4C9A-8917-53E0C31ACD6A}">
      <dsp:nvSpPr>
        <dsp:cNvPr id="0" name=""/>
        <dsp:cNvSpPr/>
      </dsp:nvSpPr>
      <dsp:spPr>
        <a:xfrm>
          <a:off x="3528499" y="29355"/>
          <a:ext cx="1006078" cy="1006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Lease </a:t>
          </a:r>
          <a:endParaRPr lang="en-CA" sz="1500" kern="1200" dirty="0"/>
        </a:p>
      </dsp:txBody>
      <dsp:txXfrm>
        <a:off x="3528499" y="29355"/>
        <a:ext cx="1006078" cy="1006078"/>
      </dsp:txXfrm>
    </dsp:sp>
    <dsp:sp modelId="{8D319482-17D9-434C-BCC7-F2EA0D0A16B8}">
      <dsp:nvSpPr>
        <dsp:cNvPr id="0" name=""/>
        <dsp:cNvSpPr/>
      </dsp:nvSpPr>
      <dsp:spPr>
        <a:xfrm>
          <a:off x="1162170" y="289"/>
          <a:ext cx="3771658" cy="3771658"/>
        </a:xfrm>
        <a:prstGeom prst="circularArrow">
          <a:avLst>
            <a:gd name="adj1" fmla="val 5202"/>
            <a:gd name="adj2" fmla="val 336015"/>
            <a:gd name="adj3" fmla="val 21292825"/>
            <a:gd name="adj4" fmla="val 19766604"/>
            <a:gd name="adj5" fmla="val 60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CE5010-C1E4-4E7A-8C73-59DD356283A9}">
      <dsp:nvSpPr>
        <dsp:cNvPr id="0" name=""/>
        <dsp:cNvSpPr/>
      </dsp:nvSpPr>
      <dsp:spPr>
        <a:xfrm>
          <a:off x="4136359" y="1900156"/>
          <a:ext cx="1006078" cy="1006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Drilling</a:t>
          </a:r>
          <a:endParaRPr lang="en-CA" sz="1500" kern="1200" dirty="0"/>
        </a:p>
      </dsp:txBody>
      <dsp:txXfrm>
        <a:off x="4136359" y="1900156"/>
        <a:ext cx="1006078" cy="1006078"/>
      </dsp:txXfrm>
    </dsp:sp>
    <dsp:sp modelId="{8F4C4F09-49E5-49B3-9F07-786FE4CC5091}">
      <dsp:nvSpPr>
        <dsp:cNvPr id="0" name=""/>
        <dsp:cNvSpPr/>
      </dsp:nvSpPr>
      <dsp:spPr>
        <a:xfrm>
          <a:off x="1162170" y="289"/>
          <a:ext cx="3771658" cy="3771658"/>
        </a:xfrm>
        <a:prstGeom prst="circularArrow">
          <a:avLst>
            <a:gd name="adj1" fmla="val 5202"/>
            <a:gd name="adj2" fmla="val 336015"/>
            <a:gd name="adj3" fmla="val 4014266"/>
            <a:gd name="adj4" fmla="val 2253829"/>
            <a:gd name="adj5" fmla="val 60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59671-64CC-4200-B8CD-50BC84083599}">
      <dsp:nvSpPr>
        <dsp:cNvPr id="0" name=""/>
        <dsp:cNvSpPr/>
      </dsp:nvSpPr>
      <dsp:spPr>
        <a:xfrm>
          <a:off x="2544960" y="3056374"/>
          <a:ext cx="1006078" cy="1006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Production</a:t>
          </a:r>
          <a:endParaRPr lang="en-CA" sz="1500" kern="1200" dirty="0"/>
        </a:p>
      </dsp:txBody>
      <dsp:txXfrm>
        <a:off x="2544960" y="3056374"/>
        <a:ext cx="1006078" cy="1006078"/>
      </dsp:txXfrm>
    </dsp:sp>
    <dsp:sp modelId="{29148415-EC4E-4826-8896-AEED0D847A69}">
      <dsp:nvSpPr>
        <dsp:cNvPr id="0" name=""/>
        <dsp:cNvSpPr/>
      </dsp:nvSpPr>
      <dsp:spPr>
        <a:xfrm>
          <a:off x="1162170" y="289"/>
          <a:ext cx="3771658" cy="3771658"/>
        </a:xfrm>
        <a:prstGeom prst="circularArrow">
          <a:avLst>
            <a:gd name="adj1" fmla="val 5202"/>
            <a:gd name="adj2" fmla="val 336015"/>
            <a:gd name="adj3" fmla="val 8210155"/>
            <a:gd name="adj4" fmla="val 6449719"/>
            <a:gd name="adj5" fmla="val 60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DEE1E-C3A7-4445-AC78-736BCB331AF0}">
      <dsp:nvSpPr>
        <dsp:cNvPr id="0" name=""/>
        <dsp:cNvSpPr/>
      </dsp:nvSpPr>
      <dsp:spPr>
        <a:xfrm>
          <a:off x="953562" y="1900156"/>
          <a:ext cx="1006078" cy="1006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Suspension</a:t>
          </a:r>
          <a:endParaRPr lang="en-CA" sz="1500" kern="1200" dirty="0"/>
        </a:p>
      </dsp:txBody>
      <dsp:txXfrm>
        <a:off x="953562" y="1900156"/>
        <a:ext cx="1006078" cy="1006078"/>
      </dsp:txXfrm>
    </dsp:sp>
    <dsp:sp modelId="{E8A6BF6A-5D6D-42CD-BBF1-F990C9661D50}">
      <dsp:nvSpPr>
        <dsp:cNvPr id="0" name=""/>
        <dsp:cNvSpPr/>
      </dsp:nvSpPr>
      <dsp:spPr>
        <a:xfrm>
          <a:off x="1162170" y="289"/>
          <a:ext cx="3771658" cy="3771658"/>
        </a:xfrm>
        <a:prstGeom prst="circularArrow">
          <a:avLst>
            <a:gd name="adj1" fmla="val 5202"/>
            <a:gd name="adj2" fmla="val 336015"/>
            <a:gd name="adj3" fmla="val 12297380"/>
            <a:gd name="adj4" fmla="val 10771160"/>
            <a:gd name="adj5" fmla="val 60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BE9BA8-00FD-4221-8346-8B81EC9913EC}">
      <dsp:nvSpPr>
        <dsp:cNvPr id="0" name=""/>
        <dsp:cNvSpPr/>
      </dsp:nvSpPr>
      <dsp:spPr>
        <a:xfrm>
          <a:off x="1561422" y="29355"/>
          <a:ext cx="1006078" cy="1006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500" kern="1200" dirty="0" smtClean="0"/>
            <a:t>Abandoned</a:t>
          </a:r>
          <a:endParaRPr lang="en-CA" sz="1500" kern="1200" dirty="0"/>
        </a:p>
      </dsp:txBody>
      <dsp:txXfrm>
        <a:off x="1561422" y="29355"/>
        <a:ext cx="1006078" cy="1006078"/>
      </dsp:txXfrm>
    </dsp:sp>
    <dsp:sp modelId="{C6174D36-898C-4E2D-AFBA-78A56A643B12}">
      <dsp:nvSpPr>
        <dsp:cNvPr id="0" name=""/>
        <dsp:cNvSpPr/>
      </dsp:nvSpPr>
      <dsp:spPr>
        <a:xfrm>
          <a:off x="1162170" y="289"/>
          <a:ext cx="3771658" cy="3771658"/>
        </a:xfrm>
        <a:prstGeom prst="circularArrow">
          <a:avLst>
            <a:gd name="adj1" fmla="val 5202"/>
            <a:gd name="adj2" fmla="val 336015"/>
            <a:gd name="adj3" fmla="val 16865256"/>
            <a:gd name="adj4" fmla="val 15198729"/>
            <a:gd name="adj5" fmla="val 60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5A9-624D-40CF-9857-4F93DCEDFC84}">
      <dsp:nvSpPr>
        <dsp:cNvPr id="0" name=""/>
        <dsp:cNvSpPr/>
      </dsp:nvSpPr>
      <dsp:spPr>
        <a:xfrm>
          <a:off x="201350" y="1237985"/>
          <a:ext cx="1138596" cy="113859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3C3860-3FE7-4942-B318-199435A7EAA4}">
      <dsp:nvSpPr>
        <dsp:cNvPr id="0" name=""/>
        <dsp:cNvSpPr/>
      </dsp:nvSpPr>
      <dsp:spPr>
        <a:xfrm>
          <a:off x="0" y="2646092"/>
          <a:ext cx="1911543" cy="19357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/>
            <a:t>Plan</a:t>
          </a:r>
          <a:endParaRPr lang="en-CA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900" kern="1200" dirty="0" smtClean="0"/>
            <a:t>Assess risks</a:t>
          </a:r>
          <a:endParaRPr lang="en-CA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900" kern="1200" dirty="0" smtClean="0"/>
            <a:t>Develop strategic plan</a:t>
          </a:r>
          <a:endParaRPr lang="en-CA" sz="1900" kern="1200" dirty="0"/>
        </a:p>
      </dsp:txBody>
      <dsp:txXfrm>
        <a:off x="55987" y="2702079"/>
        <a:ext cx="1799569" cy="1823764"/>
      </dsp:txXfrm>
    </dsp:sp>
    <dsp:sp modelId="{FBD72B09-BD94-4C0D-B532-9E465D7536E8}">
      <dsp:nvSpPr>
        <dsp:cNvPr id="0" name=""/>
        <dsp:cNvSpPr/>
      </dsp:nvSpPr>
      <dsp:spPr>
        <a:xfrm rot="21304735">
          <a:off x="1806147" y="1561150"/>
          <a:ext cx="468793" cy="2735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200" kern="1200"/>
        </a:p>
      </dsp:txBody>
      <dsp:txXfrm>
        <a:off x="1806298" y="1619388"/>
        <a:ext cx="386717" cy="164152"/>
      </dsp:txXfrm>
    </dsp:sp>
    <dsp:sp modelId="{E9DCEB54-EB04-4D58-9953-063903410CB9}">
      <dsp:nvSpPr>
        <dsp:cNvPr id="0" name=""/>
        <dsp:cNvSpPr/>
      </dsp:nvSpPr>
      <dsp:spPr>
        <a:xfrm>
          <a:off x="2674418" y="1023886"/>
          <a:ext cx="1165671" cy="113859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DD3E26-1F14-448E-8D14-9A2906899127}">
      <dsp:nvSpPr>
        <dsp:cNvPr id="0" name=""/>
        <dsp:cNvSpPr/>
      </dsp:nvSpPr>
      <dsp:spPr>
        <a:xfrm>
          <a:off x="2278614" y="2387742"/>
          <a:ext cx="2016510" cy="19433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300" kern="1200" dirty="0" smtClean="0"/>
            <a:t>Manage</a:t>
          </a:r>
          <a:endParaRPr lang="en-CA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kern="1200" dirty="0" smtClean="0"/>
            <a:t>Proactive management with regulator</a:t>
          </a:r>
          <a:endParaRPr lang="en-CA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kern="1200" dirty="0" smtClean="0"/>
            <a:t>Compliance</a:t>
          </a:r>
          <a:endParaRPr lang="en-CA" sz="1800" kern="1200" dirty="0"/>
        </a:p>
      </dsp:txBody>
      <dsp:txXfrm>
        <a:off x="2335532" y="2444660"/>
        <a:ext cx="1902674" cy="1829497"/>
      </dsp:txXfrm>
    </dsp:sp>
    <dsp:sp modelId="{243F0828-19B9-4DD7-8BE1-DDCC016E0BBD}">
      <dsp:nvSpPr>
        <dsp:cNvPr id="0" name=""/>
        <dsp:cNvSpPr/>
      </dsp:nvSpPr>
      <dsp:spPr>
        <a:xfrm rot="21473494">
          <a:off x="4301392" y="1409449"/>
          <a:ext cx="461770" cy="2735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200" kern="1200"/>
        </a:p>
      </dsp:txBody>
      <dsp:txXfrm>
        <a:off x="4301420" y="1465677"/>
        <a:ext cx="379694" cy="164152"/>
      </dsp:txXfrm>
    </dsp:sp>
    <dsp:sp modelId="{616F1989-A86D-43F3-9B6F-43A2E7140311}">
      <dsp:nvSpPr>
        <dsp:cNvPr id="0" name=""/>
        <dsp:cNvSpPr/>
      </dsp:nvSpPr>
      <dsp:spPr>
        <a:xfrm>
          <a:off x="5158542" y="932929"/>
          <a:ext cx="1138596" cy="113859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9000" r="-9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DC2882-55A7-4CA0-B03E-BBA3B3CC0DBA}">
      <dsp:nvSpPr>
        <dsp:cNvPr id="0" name=""/>
        <dsp:cNvSpPr/>
      </dsp:nvSpPr>
      <dsp:spPr>
        <a:xfrm>
          <a:off x="4640049" y="2252266"/>
          <a:ext cx="2053366" cy="19202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300" kern="1200" dirty="0" smtClean="0"/>
            <a:t>Execute</a:t>
          </a:r>
          <a:endParaRPr lang="en-CA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kern="1200" dirty="0" smtClean="0"/>
            <a:t>High utilization</a:t>
          </a:r>
          <a:endParaRPr lang="en-CA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kern="1200" dirty="0" smtClean="0"/>
            <a:t>Focused delivery</a:t>
          </a:r>
          <a:endParaRPr lang="en-CA" sz="1800" kern="1200" dirty="0"/>
        </a:p>
      </dsp:txBody>
      <dsp:txXfrm>
        <a:off x="4696292" y="2308509"/>
        <a:ext cx="1940880" cy="18077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628" cy="461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endParaRPr lang="en-CA" alt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183" y="0"/>
            <a:ext cx="3037628" cy="461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endParaRPr lang="en-CA" alt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3324"/>
            <a:ext cx="3037628" cy="461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endParaRPr lang="en-CA" alt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183" y="8773324"/>
            <a:ext cx="3037628" cy="461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fld id="{A0128E49-3052-4A0A-8451-2E5F38FF8815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96754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628" cy="461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endParaRPr lang="en-CA" alt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183" y="0"/>
            <a:ext cx="3037628" cy="461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endParaRPr lang="en-CA" alt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6975" y="693738"/>
            <a:ext cx="4616450" cy="3462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59" y="4387452"/>
            <a:ext cx="5607684" cy="415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altLang="en-US" smtClean="0"/>
              <a:t>Click to edit Master text styles</a:t>
            </a:r>
          </a:p>
          <a:p>
            <a:pPr lvl="1"/>
            <a:r>
              <a:rPr lang="en-CA" altLang="en-US" smtClean="0"/>
              <a:t>Second level</a:t>
            </a:r>
          </a:p>
          <a:p>
            <a:pPr lvl="2"/>
            <a:r>
              <a:rPr lang="en-CA" altLang="en-US" smtClean="0"/>
              <a:t>Third level</a:t>
            </a:r>
          </a:p>
          <a:p>
            <a:pPr lvl="3"/>
            <a:r>
              <a:rPr lang="en-CA" altLang="en-US" smtClean="0"/>
              <a:t>Fourth level</a:t>
            </a:r>
          </a:p>
          <a:p>
            <a:pPr lvl="4"/>
            <a:r>
              <a:rPr lang="en-CA" altLang="en-US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3324"/>
            <a:ext cx="3037628" cy="461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endParaRPr lang="en-CA" alt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183" y="8773324"/>
            <a:ext cx="3037628" cy="461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fld id="{C4B65C6C-0515-42E8-BCF6-B6E77CED7131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5408528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This slide was to be a </a:t>
            </a:r>
            <a:r>
              <a:rPr lang="en-CA" dirty="0" err="1" smtClean="0"/>
              <a:t>pictoral</a:t>
            </a:r>
            <a:r>
              <a:rPr lang="en-CA" dirty="0" smtClean="0"/>
              <a:t> of</a:t>
            </a:r>
            <a:r>
              <a:rPr lang="en-CA" baseline="0" dirty="0" smtClean="0"/>
              <a:t> the area that </a:t>
            </a:r>
            <a:r>
              <a:rPr lang="en-CA" baseline="0" dirty="0" err="1" smtClean="0"/>
              <a:t>Integro</a:t>
            </a:r>
            <a:r>
              <a:rPr lang="en-CA" baseline="0" dirty="0" smtClean="0"/>
              <a:t> focuses on an oil and gas wells life </a:t>
            </a:r>
            <a:r>
              <a:rPr lang="en-CA" baseline="0" dirty="0" err="1" smtClean="0"/>
              <a:t>cylce</a:t>
            </a:r>
            <a:r>
              <a:rPr lang="en-CA" baseline="0" dirty="0" smtClean="0"/>
              <a:t>.  We focus on the well once it is no longer productive.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65C6C-0515-42E8-BCF6-B6E77CED7131}" type="slidenum">
              <a:rPr lang="en-CA" altLang="en-US" smtClean="0"/>
              <a:pPr/>
              <a:t>4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399446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This slide was to be a </a:t>
            </a:r>
            <a:r>
              <a:rPr lang="en-CA" dirty="0" err="1" smtClean="0"/>
              <a:t>pictoral</a:t>
            </a:r>
            <a:r>
              <a:rPr lang="en-CA" baseline="0" dirty="0" smtClean="0"/>
              <a:t> on planning, managing and </a:t>
            </a:r>
            <a:r>
              <a:rPr lang="en-CA" baseline="0" dirty="0" err="1" smtClean="0"/>
              <a:t>exeucting</a:t>
            </a:r>
            <a:r>
              <a:rPr lang="en-CA" baseline="0" dirty="0" smtClean="0"/>
              <a:t> to save the company money.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65C6C-0515-42E8-BCF6-B6E77CED7131}" type="slidenum">
              <a:rPr lang="en-CA" altLang="en-US" smtClean="0"/>
              <a:pPr/>
              <a:t>5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737029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Insert scorecard design.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65C6C-0515-42E8-BCF6-B6E77CED7131}" type="slidenum">
              <a:rPr lang="en-CA" altLang="en-US" smtClean="0"/>
              <a:pPr/>
              <a:t>8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721670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65C6C-0515-42E8-BCF6-B6E77CED7131}" type="slidenum">
              <a:rPr lang="en-CA" altLang="en-US" smtClean="0"/>
              <a:pPr/>
              <a:t>10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420044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2135188"/>
            <a:ext cx="5181600" cy="1827212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CA" altLang="en-US" noProof="0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4038600"/>
            <a:ext cx="5176838" cy="10668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CA" altLang="en-US" noProof="0" smtClean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endParaRPr lang="en-CA" alt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 sz="800"/>
            </a:lvl1pPr>
          </a:lstStyle>
          <a:p>
            <a:endParaRPr lang="en-CA" altLang="en-US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z="800"/>
            </a:lvl1pPr>
          </a:lstStyle>
          <a:p>
            <a:fld id="{08F9B759-8240-4210-9428-CE4C4075B40D}" type="slidenum">
              <a:rPr lang="en-CA" altLang="en-US"/>
              <a:pPr/>
              <a:t>‹#›</a:t>
            </a:fld>
            <a:endParaRPr lang="en-CA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59879-442F-4E07-AE76-9C14FB189D1B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858951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05650" y="228600"/>
            <a:ext cx="17335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228600"/>
            <a:ext cx="50482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DD41A1-3E55-4E06-9402-0DCE0F76FDC6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66191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alt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F9B759-8240-4210-9428-CE4C4075B40D}" type="slidenum">
              <a:rPr lang="en-CA" altLang="en-US" smtClean="0"/>
              <a:pPr/>
              <a:t>‹#›</a:t>
            </a:fld>
            <a:endParaRPr lang="en-CA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CA" alt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15AE208-6A03-47B4-A641-A4EBA0F7C1A2}" type="slidenum">
              <a:rPr lang="en-CA" altLang="en-US" smtClean="0"/>
              <a:pPr/>
              <a:t>‹#›</a:t>
            </a:fld>
            <a:endParaRPr lang="en-CA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99E58-007C-41BC-BBDC-DCF7D40D6C50}" type="slidenum">
              <a:rPr lang="en-CA" altLang="en-US" smtClean="0"/>
              <a:pPr/>
              <a:t>‹#›</a:t>
            </a:fld>
            <a:endParaRPr lang="en-CA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9458-35E5-4B79-80ED-CE5ADD57CDD1}" type="slidenum">
              <a:rPr lang="en-CA" altLang="en-US" smtClean="0"/>
              <a:pPr/>
              <a:t>‹#›</a:t>
            </a:fld>
            <a:endParaRPr lang="en-CA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48B7CF3-1347-4A6F-B445-862C4D7E777B}" type="slidenum">
              <a:rPr lang="en-CA" altLang="en-US" smtClean="0"/>
              <a:pPr/>
              <a:t>‹#›</a:t>
            </a:fld>
            <a:endParaRPr lang="en-CA" alt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39450-A6E3-406A-A115-FDDF26663F38}" type="slidenum">
              <a:rPr lang="en-CA" altLang="en-US" smtClean="0"/>
              <a:pPr/>
              <a:t>‹#›</a:t>
            </a:fld>
            <a:endParaRPr lang="en-CA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CBA4-6677-4480-8F3F-DA31A10F1E8E}" type="slidenum">
              <a:rPr lang="en-CA" altLang="en-US" smtClean="0"/>
              <a:pPr/>
              <a:t>‹#›</a:t>
            </a:fld>
            <a:endParaRPr lang="en-CA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0B173-1F07-4BB1-A847-4914533CC1B9}" type="slidenum">
              <a:rPr lang="en-CA" altLang="en-US" smtClean="0"/>
              <a:pPr/>
              <a:t>‹#›</a:t>
            </a:fld>
            <a:endParaRPr lang="en-CA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AE208-6A03-47B4-A641-A4EBA0F7C1A2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8869271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C0DE-5BC0-4A55-A0B6-DA357BCDB356}" type="slidenum">
              <a:rPr lang="en-CA" altLang="en-US" smtClean="0"/>
              <a:pPr/>
              <a:t>‹#›</a:t>
            </a:fld>
            <a:endParaRPr lang="en-CA" alt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59879-442F-4E07-AE76-9C14FB189D1B}" type="slidenum">
              <a:rPr lang="en-CA" altLang="en-US" smtClean="0"/>
              <a:pPr/>
              <a:t>‹#›</a:t>
            </a:fld>
            <a:endParaRPr lang="en-CA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D41A1-3E55-4E06-9402-0DCE0F76FDC6}" type="slidenum">
              <a:rPr lang="en-CA" altLang="en-US" smtClean="0"/>
              <a:pPr/>
              <a:t>‹#›</a:t>
            </a:fld>
            <a:endParaRPr lang="en-CA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B99E58-007C-41BC-BBDC-DCF7D40D6C50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928423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09458-35E5-4B79-80ED-CE5ADD57CDD1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659814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8B7CF3-1347-4A6F-B445-862C4D7E777B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816822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39450-A6E3-406A-A115-FDDF26663F38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368753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CCBA4-6677-4480-8F3F-DA31A10F1E8E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664254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0B173-1F07-4BB1-A847-4914533CC1B9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039275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0C0DE-5BC0-4A55-A0B6-DA357BCDB356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49935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6934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CA" altLang="en-US" smtClean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CA" altLang="en-US" smtClean="0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endParaRPr lang="en-CA" alt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95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n-lt"/>
              </a:defRPr>
            </a:lvl1pPr>
          </a:lstStyle>
          <a:p>
            <a:endParaRPr lang="en-CA" alt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fld id="{AC3B6F58-588F-4CF5-9BF1-D5FE498D6B89}" type="slidenum">
              <a:rPr lang="en-CA" altLang="en-US"/>
              <a:pPr/>
              <a:t>‹#›</a:t>
            </a:fld>
            <a:endParaRPr lang="en-CA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CA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C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3B6F58-588F-4CF5-9BF1-D5FE498D6B89}" type="slidenum">
              <a:rPr lang="en-CA" altLang="en-US" smtClean="0"/>
              <a:pPr/>
              <a:t>‹#›</a:t>
            </a:fld>
            <a:endParaRPr lang="en-CA" alt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7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2492896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en-CA" altLang="en-US" sz="8000" b="1" dirty="0" smtClean="0"/>
              <a:t>Integro </a:t>
            </a:r>
            <a:endParaRPr lang="en-CA" altLang="en-US" sz="8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39552" y="3933056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Professional</a:t>
            </a:r>
          </a:p>
          <a:p>
            <a:r>
              <a:rPr lang="en-CA" sz="2000" b="1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Experienced</a:t>
            </a:r>
          </a:p>
          <a:p>
            <a:r>
              <a:rPr lang="en-CA" sz="2000" b="1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Reliable</a:t>
            </a:r>
            <a:endParaRPr lang="en-CA" sz="2000" b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016" y="3501008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latin typeface="Franklin Gothic Medium" panose="020B0603020102020204" pitchFamily="34" charset="0"/>
                <a:cs typeface="Aharoni" panose="02010803020104030203" pitchFamily="2" charset="-79"/>
              </a:rPr>
              <a:t>Specializing In Inactive Well Management</a:t>
            </a:r>
            <a:endParaRPr lang="en-CA" sz="2000" dirty="0">
              <a:latin typeface="Franklin Gothic Medium" panose="020B0603020102020204" pitchFamily="34" charset="0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76672"/>
            <a:ext cx="8686800" cy="838200"/>
          </a:xfrm>
        </p:spPr>
        <p:txBody>
          <a:bodyPr>
            <a:normAutofit/>
          </a:bodyPr>
          <a:lstStyle/>
          <a:p>
            <a:r>
              <a:rPr lang="en-CA" altLang="en-US" dirty="0" smtClean="0"/>
              <a:t>Summary of Risk areas</a:t>
            </a:r>
            <a:endParaRPr lang="en-CA" alt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4891871"/>
              </p:ext>
            </p:extLst>
          </p:nvPr>
        </p:nvGraphicFramePr>
        <p:xfrm>
          <a:off x="323528" y="1340768"/>
          <a:ext cx="856895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6885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76672"/>
            <a:ext cx="8686800" cy="838200"/>
          </a:xfrm>
        </p:spPr>
        <p:txBody>
          <a:bodyPr>
            <a:normAutofit/>
          </a:bodyPr>
          <a:lstStyle/>
          <a:p>
            <a:r>
              <a:rPr lang="en-CA" altLang="en-US" dirty="0" smtClean="0"/>
              <a:t>Summary of </a:t>
            </a:r>
            <a:r>
              <a:rPr lang="en-CA" altLang="en-US" dirty="0" err="1" smtClean="0"/>
              <a:t>Inacitve</a:t>
            </a:r>
            <a:r>
              <a:rPr lang="en-CA" altLang="en-US" dirty="0" smtClean="0"/>
              <a:t> wells by Area</a:t>
            </a:r>
            <a:endParaRPr lang="en-CA" alt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2427040"/>
              </p:ext>
            </p:extLst>
          </p:nvPr>
        </p:nvGraphicFramePr>
        <p:xfrm>
          <a:off x="467544" y="1412776"/>
          <a:ext cx="8352928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849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76672"/>
            <a:ext cx="8686800" cy="838200"/>
          </a:xfrm>
        </p:spPr>
        <p:txBody>
          <a:bodyPr>
            <a:normAutofit/>
          </a:bodyPr>
          <a:lstStyle/>
          <a:p>
            <a:r>
              <a:rPr lang="en-CA" altLang="en-US" dirty="0" smtClean="0"/>
              <a:t>Summary of Risk areas - Arsenal</a:t>
            </a:r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164946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/>
              <a:t>The Team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CA" altLang="en-US" sz="2400" dirty="0" smtClean="0"/>
              <a:t>Completed over 4,000 well suspensions in Western Canada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altLang="en-US" sz="2400" dirty="0" smtClean="0"/>
              <a:t>Abandoned over 300 routine wells in Western Canada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altLang="en-US" sz="2400" dirty="0" smtClean="0"/>
              <a:t>Abandoned over 100 non-routine high risk wells in Western Canada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altLang="en-US" sz="2400" dirty="0" smtClean="0"/>
              <a:t>Extensive production knowledge, drilling, completions and field operations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altLang="en-US" sz="2400" dirty="0" smtClean="0"/>
              <a:t>Extensive finance and management knowledge of service and E&amp;P companies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altLang="en-US" sz="2400" dirty="0" smtClean="0"/>
              <a:t>Extensive domestic and international E&amp;P and service company experience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altLang="en-US" sz="2400" dirty="0" smtClean="0"/>
              <a:t>Practical and E&amp;P focused background</a:t>
            </a:r>
          </a:p>
          <a:p>
            <a:pPr>
              <a:buFont typeface="Wingdings" panose="05000000000000000000" pitchFamily="2" charset="2"/>
              <a:buChar char="Ø"/>
            </a:pPr>
            <a:endParaRPr lang="en-CA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485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dirty="0"/>
              <a:t>The </a:t>
            </a:r>
            <a:r>
              <a:rPr lang="en-CA" altLang="en-US" dirty="0" smtClean="0"/>
              <a:t>Team – Key Strengths</a:t>
            </a:r>
            <a:endParaRPr lang="en-CA" alt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CA" altLang="en-US" sz="2400" dirty="0" smtClean="0"/>
              <a:t>Successful in executing large capital projects and being under budget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altLang="en-US" sz="2400" dirty="0" smtClean="0"/>
              <a:t>Successfully working with regulators on numerous complex abandonment issues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altLang="en-US" sz="2400" dirty="0" smtClean="0"/>
              <a:t>Excellent relationship with AER staff</a:t>
            </a:r>
          </a:p>
          <a:p>
            <a:pPr marL="0" indent="0">
              <a:buNone/>
            </a:pPr>
            <a:endParaRPr lang="en-CA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2364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dirty="0" smtClean="0"/>
              <a:t>Abandon vs Suspend</a:t>
            </a:r>
            <a:endParaRPr lang="en-CA" alt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Improve corporate LLR ratio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With industry downturn significant cost savings on services can be achieved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Eliminate ongoing suspension and surface lease costs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Wells transitioning from Low to Medium risk require bridge plug.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3068960"/>
            <a:ext cx="8686800" cy="838200"/>
          </a:xfrm>
        </p:spPr>
        <p:txBody>
          <a:bodyPr>
            <a:normAutofit/>
          </a:bodyPr>
          <a:lstStyle/>
          <a:p>
            <a:r>
              <a:rPr lang="en-CA" altLang="en-US" dirty="0" smtClean="0"/>
              <a:t>Additional slides</a:t>
            </a:r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156604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r>
              <a:rPr lang="en-CA" altLang="en-US" dirty="0" smtClean="0"/>
              <a:t>Overview</a:t>
            </a:r>
            <a:endParaRPr lang="en-CA" alt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CA" altLang="en-US" dirty="0" smtClean="0"/>
              <a:t>Introduction and background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CA" alt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CA" altLang="en-US" dirty="0" smtClean="0"/>
              <a:t>Strategic approach to inactive well management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CA" alt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CA" altLang="en-US" dirty="0" smtClean="0"/>
              <a:t>Cost and value benefit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CA" alt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CA" altLang="en-US" dirty="0" smtClean="0"/>
              <a:t>Next steps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CA" altLang="en-US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CA" altLang="en-US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CA" altLang="en-US" dirty="0" smtClean="0"/>
          </a:p>
          <a:p>
            <a:pPr marL="914400" lvl="2" indent="0">
              <a:buNone/>
            </a:pPr>
            <a:endParaRPr lang="en-CA" altLang="en-US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CA" altLang="en-US" dirty="0"/>
          </a:p>
          <a:p>
            <a:pPr lvl="1">
              <a:buFont typeface="Wingdings" panose="05000000000000000000" pitchFamily="2" charset="2"/>
              <a:buChar char="Ø"/>
            </a:pPr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425997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r>
              <a:rPr lang="en-CA" altLang="en-US" dirty="0" smtClean="0"/>
              <a:t>Introduction – Integro services</a:t>
            </a:r>
            <a:endParaRPr lang="en-CA" alt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CA" altLang="en-US" dirty="0" smtClean="0"/>
              <a:t>Plan, manage and execute end of life cycle for a well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altLang="en-US" dirty="0" smtClean="0"/>
              <a:t>Inactive well management specialists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altLang="en-US" dirty="0" smtClean="0"/>
              <a:t>Strategic planning of program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altLang="en-US" dirty="0" smtClean="0"/>
              <a:t>Structural change to cost structure through strategic alliances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altLang="en-US" dirty="0" smtClean="0"/>
              <a:t>Innovative financing and liability transition</a:t>
            </a:r>
            <a:endParaRPr lang="en-CA" altLang="en-US" dirty="0"/>
          </a:p>
          <a:p>
            <a:pPr lvl="1">
              <a:buFont typeface="Wingdings" panose="05000000000000000000" pitchFamily="2" charset="2"/>
              <a:buChar char="Ø"/>
            </a:pPr>
            <a:endParaRPr lang="en-CA" altLang="en-US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CA" altLang="en-US" dirty="0" smtClean="0"/>
          </a:p>
          <a:p>
            <a:pPr marL="914400" lvl="2" indent="0">
              <a:buNone/>
            </a:pPr>
            <a:r>
              <a:rPr lang="en-CA" altLang="en-US" dirty="0" smtClean="0"/>
              <a:t>Need graph on end </a:t>
            </a:r>
            <a:r>
              <a:rPr lang="en-CA" altLang="en-US" dirty="0" err="1" smtClean="0"/>
              <a:t>fo</a:t>
            </a:r>
            <a:r>
              <a:rPr lang="en-CA" altLang="en-US" dirty="0" smtClean="0"/>
              <a:t> life cycle 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CA" altLang="en-US" dirty="0"/>
          </a:p>
          <a:p>
            <a:pPr lvl="1">
              <a:buFont typeface="Wingdings" panose="05000000000000000000" pitchFamily="2" charset="2"/>
              <a:buChar char="Ø"/>
            </a:pPr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132381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r>
              <a:rPr lang="en-CA" altLang="en-US" dirty="0" smtClean="0"/>
              <a:t>Introduction – Integro services</a:t>
            </a:r>
            <a:endParaRPr lang="en-CA" alt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25600903"/>
              </p:ext>
            </p:extLst>
          </p:nvPr>
        </p:nvGraphicFramePr>
        <p:xfrm>
          <a:off x="1547664" y="1596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277" y="1308770"/>
            <a:ext cx="1685921" cy="944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050" y="3219893"/>
            <a:ext cx="1741735" cy="11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280865"/>
            <a:ext cx="1698947" cy="1275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01008"/>
            <a:ext cx="1728192" cy="1294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Image result for well site reclamation pictures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495" y="1188006"/>
            <a:ext cx="1886289" cy="105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 rot="1275707">
            <a:off x="2505394" y="1591387"/>
            <a:ext cx="1566023" cy="336403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531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r>
              <a:rPr lang="en-CA" altLang="en-US" dirty="0" smtClean="0"/>
              <a:t>Overview</a:t>
            </a:r>
            <a:endParaRPr lang="en-CA" altLang="en-US" dirty="0"/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2378630423"/>
              </p:ext>
            </p:extLst>
          </p:nvPr>
        </p:nvGraphicFramePr>
        <p:xfrm>
          <a:off x="1524000" y="1397000"/>
          <a:ext cx="6864424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9687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CA" altLang="en-US" dirty="0" smtClean="0"/>
              <a:t>What we do – Inactive well management</a:t>
            </a:r>
            <a:endParaRPr lang="en-CA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Non-compliance assessment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Plan, execute and ongoing monitoring of suspended wells and regulatory filings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Planning and executing well abandonment program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Corporate LLR assessments and regulatory submissions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Asset acquisition and divestiture due diligence</a:t>
            </a:r>
          </a:p>
        </p:txBody>
      </p:sp>
    </p:spTree>
    <p:extLst>
      <p:ext uri="{BB962C8B-B14F-4D97-AF65-F5344CB8AC3E}">
        <p14:creationId xmlns:p14="http://schemas.microsoft.com/office/powerpoint/2010/main" val="237423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r>
              <a:rPr lang="en-CA" altLang="en-US" dirty="0" smtClean="0"/>
              <a:t>Corporate benefits</a:t>
            </a:r>
            <a:endParaRPr lang="en-CA" alt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CA" altLang="en-US" dirty="0" smtClean="0"/>
              <a:t>Eliminates non-core activities – abandonments, suspensions, administration filing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altLang="en-US" dirty="0" smtClean="0"/>
              <a:t>Focus on value add – production, reserves, netbacks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altLang="en-US" dirty="0" smtClean="0"/>
              <a:t>Cost savings – focus drives savings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altLang="en-US" dirty="0" smtClean="0"/>
              <a:t>Strategic and consistent focus – avoid AER notices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altLang="en-US" dirty="0" smtClean="0"/>
              <a:t>Integrates inactive well strategy with overall corporate objectives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altLang="en-US" dirty="0" smtClean="0"/>
              <a:t>Regulatory compliance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CA" altLang="en-US" dirty="0" smtClean="0"/>
              <a:t>Accurate costing of suspension and abandonments</a:t>
            </a:r>
          </a:p>
          <a:p>
            <a:pPr marL="914400" lvl="2" indent="0">
              <a:buNone/>
            </a:pPr>
            <a:endParaRPr lang="en-CA" altLang="en-US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CA" altLang="en-US" dirty="0"/>
          </a:p>
          <a:p>
            <a:pPr lvl="1">
              <a:buFont typeface="Wingdings" panose="05000000000000000000" pitchFamily="2" charset="2"/>
              <a:buChar char="Ø"/>
            </a:pPr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99600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r>
              <a:rPr lang="en-CA" altLang="en-US" dirty="0" smtClean="0"/>
              <a:t>Performance Scorecard</a:t>
            </a:r>
            <a:endParaRPr lang="en-CA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Inactive well compliance quota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Well abandonment program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dirty="0" smtClean="0"/>
              <a:t>AER submissions </a:t>
            </a:r>
          </a:p>
          <a:p>
            <a:pPr>
              <a:buFont typeface="Wingdings" panose="05000000000000000000" pitchFamily="2" charset="2"/>
              <a:buChar char="Ø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3818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76672"/>
            <a:ext cx="8686800" cy="838200"/>
          </a:xfrm>
        </p:spPr>
        <p:txBody>
          <a:bodyPr>
            <a:normAutofit/>
          </a:bodyPr>
          <a:lstStyle/>
          <a:p>
            <a:r>
              <a:rPr lang="en-CA" altLang="en-US" dirty="0" smtClean="0"/>
              <a:t>Summary of Risk areas </a:t>
            </a:r>
            <a:r>
              <a:rPr lang="en-CA" altLang="en-US" dirty="0" smtClean="0"/>
              <a:t>-</a:t>
            </a:r>
            <a:endParaRPr lang="en-CA" alt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0309138"/>
              </p:ext>
            </p:extLst>
          </p:nvPr>
        </p:nvGraphicFramePr>
        <p:xfrm>
          <a:off x="755576" y="1412776"/>
          <a:ext cx="763284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171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Business plan presentation">
  <a:themeElements>
    <a:clrScheme name="Black and White Pushpins Design Template 11">
      <a:dk1>
        <a:srgbClr val="005A58"/>
      </a:dk1>
      <a:lt1>
        <a:srgbClr val="FFFFFF"/>
      </a:lt1>
      <a:dk2>
        <a:srgbClr val="4BB7B7"/>
      </a:dk2>
      <a:lt2>
        <a:srgbClr val="99CCFF"/>
      </a:lt2>
      <a:accent1>
        <a:srgbClr val="586F9E"/>
      </a:accent1>
      <a:accent2>
        <a:srgbClr val="4A24A8"/>
      </a:accent2>
      <a:accent3>
        <a:srgbClr val="B1D8D8"/>
      </a:accent3>
      <a:accent4>
        <a:srgbClr val="DADADA"/>
      </a:accent4>
      <a:accent5>
        <a:srgbClr val="B4BBCC"/>
      </a:accent5>
      <a:accent6>
        <a:srgbClr val="422098"/>
      </a:accent6>
      <a:hlink>
        <a:srgbClr val="CCECFF"/>
      </a:hlink>
      <a:folHlink>
        <a:srgbClr val="B2B2B2"/>
      </a:folHlink>
    </a:clrScheme>
    <a:fontScheme name="Black and White Pushpins Design 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ck and White Pushpins Design Template 1">
        <a:dk1>
          <a:srgbClr val="5C1F00"/>
        </a:dk1>
        <a:lt1>
          <a:srgbClr val="FFFFFF"/>
        </a:lt1>
        <a:dk2>
          <a:srgbClr val="E55555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0B4B4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and White Pushpins Design Template 2">
        <a:dk1>
          <a:srgbClr val="2D2015"/>
        </a:dk1>
        <a:lt1>
          <a:srgbClr val="FFFFFF"/>
        </a:lt1>
        <a:dk2>
          <a:srgbClr val="9C8D6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BC5B8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ADBA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and White Pushpins Design Template 3">
        <a:dk1>
          <a:srgbClr val="C0C0C0"/>
        </a:dk1>
        <a:lt1>
          <a:srgbClr val="FFFFFF"/>
        </a:lt1>
        <a:dk2>
          <a:srgbClr val="000000"/>
        </a:dk2>
        <a:lt2>
          <a:srgbClr val="333333"/>
        </a:lt2>
        <a:accent1>
          <a:srgbClr val="5F5F5F"/>
        </a:accent1>
        <a:accent2>
          <a:srgbClr val="DDDDDD"/>
        </a:accent2>
        <a:accent3>
          <a:srgbClr val="FFFFFF"/>
        </a:accent3>
        <a:accent4>
          <a:srgbClr val="A4A4A4"/>
        </a:accent4>
        <a:accent5>
          <a:srgbClr val="B6B6B6"/>
        </a:accent5>
        <a:accent6>
          <a:srgbClr val="C8C8C8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ck and White Pushpins Design Template 4">
        <a:dk1>
          <a:srgbClr val="003366"/>
        </a:dk1>
        <a:lt1>
          <a:srgbClr val="FFFFFF"/>
        </a:lt1>
        <a:dk2>
          <a:srgbClr val="42A5F0"/>
        </a:dk2>
        <a:lt2>
          <a:srgbClr val="3399FF"/>
        </a:lt2>
        <a:accent1>
          <a:srgbClr val="4880B8"/>
        </a:accent1>
        <a:accent2>
          <a:srgbClr val="00B000"/>
        </a:accent2>
        <a:accent3>
          <a:srgbClr val="B0CFF6"/>
        </a:accent3>
        <a:accent4>
          <a:srgbClr val="DADADA"/>
        </a:accent4>
        <a:accent5>
          <a:srgbClr val="B1C0D8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and White Pushpins Design Template 5">
        <a:dk1>
          <a:srgbClr val="336699"/>
        </a:dk1>
        <a:lt1>
          <a:srgbClr val="FFFFFF"/>
        </a:lt1>
        <a:dk2>
          <a:srgbClr val="DDDDDD"/>
        </a:dk2>
        <a:lt2>
          <a:srgbClr val="B2C8D8"/>
        </a:lt2>
        <a:accent1>
          <a:srgbClr val="1F62C5"/>
        </a:accent1>
        <a:accent2>
          <a:srgbClr val="468A4B"/>
        </a:accent2>
        <a:accent3>
          <a:srgbClr val="EBEBEB"/>
        </a:accent3>
        <a:accent4>
          <a:srgbClr val="DADADA"/>
        </a:accent4>
        <a:accent5>
          <a:srgbClr val="ABB7DF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and White Pushpins Design Template 6">
        <a:dk1>
          <a:srgbClr val="777777"/>
        </a:dk1>
        <a:lt1>
          <a:srgbClr val="FFFFFF"/>
        </a:lt1>
        <a:dk2>
          <a:srgbClr val="ABADA1"/>
        </a:dk2>
        <a:lt2>
          <a:srgbClr val="C2C2BA"/>
        </a:lt2>
        <a:accent1>
          <a:srgbClr val="909082"/>
        </a:accent1>
        <a:accent2>
          <a:srgbClr val="809EA8"/>
        </a:accent2>
        <a:accent3>
          <a:srgbClr val="D2D3CD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and White Pushpins Design Template 7">
        <a:dk1>
          <a:srgbClr val="3E3E5C"/>
        </a:dk1>
        <a:lt1>
          <a:srgbClr val="FFFFFF"/>
        </a:lt1>
        <a:dk2>
          <a:srgbClr val="BABBD2"/>
        </a:dk2>
        <a:lt2>
          <a:srgbClr val="B2B2B2"/>
        </a:lt2>
        <a:accent1>
          <a:srgbClr val="787682"/>
        </a:accent1>
        <a:accent2>
          <a:srgbClr val="6699FF"/>
        </a:accent2>
        <a:accent3>
          <a:srgbClr val="D9DAE5"/>
        </a:accent3>
        <a:accent4>
          <a:srgbClr val="DADADA"/>
        </a:accent4>
        <a:accent5>
          <a:srgbClr val="BEBDC1"/>
        </a:accent5>
        <a:accent6>
          <a:srgbClr val="5C8A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and White Pushpins Design Template 8">
        <a:dk1>
          <a:srgbClr val="777777"/>
        </a:dk1>
        <a:lt1>
          <a:srgbClr val="FFFFDF"/>
        </a:lt1>
        <a:dk2>
          <a:srgbClr val="FFFFD9"/>
        </a:dk2>
        <a:lt2>
          <a:srgbClr val="AA8322"/>
        </a:lt2>
        <a:accent1>
          <a:srgbClr val="D6B778"/>
        </a:accent1>
        <a:accent2>
          <a:srgbClr val="33CCCC"/>
        </a:accent2>
        <a:accent3>
          <a:srgbClr val="FFFFE9"/>
        </a:accent3>
        <a:accent4>
          <a:srgbClr val="DADABE"/>
        </a:accent4>
        <a:accent5>
          <a:srgbClr val="E8D8BE"/>
        </a:accent5>
        <a:accent6>
          <a:srgbClr val="2DB9B9"/>
        </a:accent6>
        <a:hlink>
          <a:srgbClr val="FF505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and White Pushpins Design Template 9">
        <a:dk1>
          <a:srgbClr val="EACD64"/>
        </a:dk1>
        <a:lt1>
          <a:srgbClr val="FEDA9A"/>
        </a:lt1>
        <a:dk2>
          <a:srgbClr val="AD7625"/>
        </a:dk2>
        <a:lt2>
          <a:srgbClr val="969696"/>
        </a:lt2>
        <a:accent1>
          <a:srgbClr val="8F6F59"/>
        </a:accent1>
        <a:accent2>
          <a:srgbClr val="FFC891"/>
        </a:accent2>
        <a:accent3>
          <a:srgbClr val="FEEACA"/>
        </a:accent3>
        <a:accent4>
          <a:srgbClr val="C8AF54"/>
        </a:accent4>
        <a:accent5>
          <a:srgbClr val="C6BBB5"/>
        </a:accent5>
        <a:accent6>
          <a:srgbClr val="E7B583"/>
        </a:accent6>
        <a:hlink>
          <a:srgbClr val="FF8A3B"/>
        </a:hlink>
        <a:folHlink>
          <a:srgbClr val="EEC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ck and White Pushpins Design Template 10">
        <a:dk1>
          <a:srgbClr val="808080"/>
        </a:dk1>
        <a:lt1>
          <a:srgbClr val="FFFFFF"/>
        </a:lt1>
        <a:dk2>
          <a:srgbClr val="F8F8F8"/>
        </a:dk2>
        <a:lt2>
          <a:srgbClr val="0099CC"/>
        </a:lt2>
        <a:accent1>
          <a:srgbClr val="66A0CC"/>
        </a:accent1>
        <a:accent2>
          <a:srgbClr val="CCCCFF"/>
        </a:accent2>
        <a:accent3>
          <a:srgbClr val="FBFBFB"/>
        </a:accent3>
        <a:accent4>
          <a:srgbClr val="DADADA"/>
        </a:accent4>
        <a:accent5>
          <a:srgbClr val="B8CDE2"/>
        </a:accent5>
        <a:accent6>
          <a:srgbClr val="B9B9E7"/>
        </a:accent6>
        <a:hlink>
          <a:srgbClr val="3333CC"/>
        </a:hlink>
        <a:folHlink>
          <a:srgbClr val="4D4D4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and White Pushpins Design Template 11">
        <a:dk1>
          <a:srgbClr val="005A58"/>
        </a:dk1>
        <a:lt1>
          <a:srgbClr val="FFFFFF"/>
        </a:lt1>
        <a:dk2>
          <a:srgbClr val="4BB7B7"/>
        </a:dk2>
        <a:lt2>
          <a:srgbClr val="99CCFF"/>
        </a:lt2>
        <a:accent1>
          <a:srgbClr val="586F9E"/>
        </a:accent1>
        <a:accent2>
          <a:srgbClr val="4A24A8"/>
        </a:accent2>
        <a:accent3>
          <a:srgbClr val="B1D8D8"/>
        </a:accent3>
        <a:accent4>
          <a:srgbClr val="DADADA"/>
        </a:accent4>
        <a:accent5>
          <a:srgbClr val="B4BBCC"/>
        </a:accent5>
        <a:accent6>
          <a:srgbClr val="422098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plan presentation</Template>
  <TotalTime>21394</TotalTime>
  <Words>409</Words>
  <Application>Microsoft Office PowerPoint</Application>
  <PresentationFormat>On-screen Show (4:3)</PresentationFormat>
  <Paragraphs>90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Business plan presentation</vt:lpstr>
      <vt:lpstr>Trek</vt:lpstr>
      <vt:lpstr>Integro </vt:lpstr>
      <vt:lpstr>Overview</vt:lpstr>
      <vt:lpstr>Introduction – Integro services</vt:lpstr>
      <vt:lpstr>Introduction – Integro services</vt:lpstr>
      <vt:lpstr>Overview</vt:lpstr>
      <vt:lpstr>What we do – Inactive well management</vt:lpstr>
      <vt:lpstr>Corporate benefits</vt:lpstr>
      <vt:lpstr>Performance Scorecard</vt:lpstr>
      <vt:lpstr>Summary of Risk areas -</vt:lpstr>
      <vt:lpstr>Summary of Risk areas</vt:lpstr>
      <vt:lpstr>Summary of Inacitve wells by Area</vt:lpstr>
      <vt:lpstr>Summary of Risk areas - Arsenal</vt:lpstr>
      <vt:lpstr>The Team</vt:lpstr>
      <vt:lpstr>The Team – Key Strengths</vt:lpstr>
      <vt:lpstr>Abandon vs Suspend</vt:lpstr>
      <vt:lpstr>Additional slides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Novus</dc:title>
  <dc:creator>jason.james</dc:creator>
  <cp:lastModifiedBy>jason.james</cp:lastModifiedBy>
  <cp:revision>122</cp:revision>
  <cp:lastPrinted>2015-06-04T20:23:24Z</cp:lastPrinted>
  <dcterms:created xsi:type="dcterms:W3CDTF">2015-04-10T23:12:48Z</dcterms:created>
  <dcterms:modified xsi:type="dcterms:W3CDTF">2015-07-02T22:15:39Z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TC010175101033</vt:lpwstr>
  </property>
</Properties>
</file>